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69" r:id="rId2"/>
    <p:sldId id="257" r:id="rId3"/>
    <p:sldId id="282" r:id="rId4"/>
    <p:sldId id="304" r:id="rId5"/>
    <p:sldId id="308" r:id="rId6"/>
    <p:sldId id="278" r:id="rId7"/>
    <p:sldId id="286" r:id="rId8"/>
    <p:sldId id="293" r:id="rId9"/>
    <p:sldId id="266" r:id="rId10"/>
    <p:sldId id="291" r:id="rId11"/>
    <p:sldId id="292" r:id="rId12"/>
    <p:sldId id="283" r:id="rId13"/>
    <p:sldId id="294" r:id="rId14"/>
    <p:sldId id="295" r:id="rId15"/>
    <p:sldId id="267" r:id="rId16"/>
    <p:sldId id="290" r:id="rId17"/>
    <p:sldId id="307" r:id="rId18"/>
    <p:sldId id="297" r:id="rId19"/>
    <p:sldId id="296" r:id="rId20"/>
    <p:sldId id="301" r:id="rId21"/>
    <p:sldId id="299" r:id="rId22"/>
    <p:sldId id="271" r:id="rId23"/>
    <p:sldId id="276" r:id="rId24"/>
    <p:sldId id="273" r:id="rId25"/>
    <p:sldId id="305" r:id="rId26"/>
    <p:sldId id="265" r:id="rId27"/>
    <p:sldId id="275" r:id="rId28"/>
    <p:sldId id="279" r:id="rId29"/>
    <p:sldId id="311" r:id="rId30"/>
    <p:sldId id="310"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67269C-4B6F-4CA9-9CAB-604FD907E726}" v="1" dt="2021-02-25T20:45:48.784"/>
    <p1510:client id="{4E22740A-2BDA-5787-094F-4DF6BD20EE62}" v="3" dt="2021-03-03T16:05:50.492"/>
    <p1510:client id="{632AC43F-5275-2C49-F3A1-8AC3A759B863}" v="3" dt="2021-02-26T15:34:34.4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14"/>
    <p:restoredTop sz="91293" autoAdjust="0"/>
  </p:normalViewPr>
  <p:slideViewPr>
    <p:cSldViewPr snapToGrid="0" snapToObjects="1" showGuides="1">
      <p:cViewPr varScale="1">
        <p:scale>
          <a:sx n="150" d="100"/>
          <a:sy n="150" d="100"/>
        </p:scale>
        <p:origin x="2340"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A6E8B-AC47-40E3-9D5B-7FCAB4F0C0ED}" type="datetimeFigureOut">
              <a:rPr lang="en-US" smtClean="0"/>
              <a:t>3/10/2021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AA23B9-90EB-46B4-B679-07418EF86BCE}" type="slidenum">
              <a:rPr lang="en-US" smtClean="0"/>
              <a:t>‹#›</a:t>
            </a:fld>
            <a:endParaRPr lang="en-US"/>
          </a:p>
        </p:txBody>
      </p:sp>
    </p:spTree>
    <p:extLst>
      <p:ext uri="{BB962C8B-B14F-4D97-AF65-F5344CB8AC3E}">
        <p14:creationId xmlns:p14="http://schemas.microsoft.com/office/powerpoint/2010/main" val="603628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Website will have updates to Guidebook, schedules, other important information.  Page update</a:t>
            </a:r>
            <a:r>
              <a:rPr lang="en-US" baseline="0" dirty="0"/>
              <a:t> notifications will posted.</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3</a:t>
            </a:fld>
            <a:endParaRPr lang="en-US"/>
          </a:p>
        </p:txBody>
      </p:sp>
    </p:spTree>
    <p:extLst>
      <p:ext uri="{BB962C8B-B14F-4D97-AF65-F5344CB8AC3E}">
        <p14:creationId xmlns:p14="http://schemas.microsoft.com/office/powerpoint/2010/main" val="3616055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 options for scholars and families.  Visit webpage for more information on these models. https://www.clevelandmetroschools.org/Page/18504</a:t>
            </a:r>
          </a:p>
        </p:txBody>
      </p:sp>
      <p:sp>
        <p:nvSpPr>
          <p:cNvPr id="4" name="Slide Number Placeholder 3"/>
          <p:cNvSpPr>
            <a:spLocks noGrp="1"/>
          </p:cNvSpPr>
          <p:nvPr>
            <p:ph type="sldNum" sz="quarter" idx="5"/>
          </p:nvPr>
        </p:nvSpPr>
        <p:spPr/>
        <p:txBody>
          <a:bodyPr/>
          <a:lstStyle/>
          <a:p>
            <a:fld id="{C1AA23B9-90EB-46B4-B679-07418EF86BCE}" type="slidenum">
              <a:rPr lang="en-US" smtClean="0"/>
              <a:t>4</a:t>
            </a:fld>
            <a:endParaRPr lang="en-US"/>
          </a:p>
        </p:txBody>
      </p:sp>
    </p:spTree>
    <p:extLst>
      <p:ext uri="{BB962C8B-B14F-4D97-AF65-F5344CB8AC3E}">
        <p14:creationId xmlns:p14="http://schemas.microsoft.com/office/powerpoint/2010/main" val="71939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let parents know</a:t>
            </a:r>
            <a:r>
              <a:rPr lang="en-US" baseline="0" dirty="0"/>
              <a:t> at what point (date) decision is binding.</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5</a:t>
            </a:fld>
            <a:endParaRPr lang="en-US"/>
          </a:p>
        </p:txBody>
      </p:sp>
    </p:spTree>
    <p:extLst>
      <p:ext uri="{BB962C8B-B14F-4D97-AF65-F5344CB8AC3E}">
        <p14:creationId xmlns:p14="http://schemas.microsoft.com/office/powerpoint/2010/main" val="3681891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AA23B9-90EB-46B4-B679-07418EF86BCE}" type="slidenum">
              <a:rPr lang="en-US" smtClean="0"/>
              <a:t>10</a:t>
            </a:fld>
            <a:endParaRPr lang="en-US"/>
          </a:p>
        </p:txBody>
      </p:sp>
    </p:spTree>
    <p:extLst>
      <p:ext uri="{BB962C8B-B14F-4D97-AF65-F5344CB8AC3E}">
        <p14:creationId xmlns:p14="http://schemas.microsoft.com/office/powerpoint/2010/main" val="1676712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arrival routine, safety protocols, temperature checks,</a:t>
            </a:r>
            <a:r>
              <a:rPr lang="en-US" baseline="0" dirty="0"/>
              <a:t> etc.</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11</a:t>
            </a:fld>
            <a:endParaRPr lang="en-US"/>
          </a:p>
        </p:txBody>
      </p:sp>
    </p:spTree>
    <p:extLst>
      <p:ext uri="{BB962C8B-B14F-4D97-AF65-F5344CB8AC3E}">
        <p14:creationId xmlns:p14="http://schemas.microsoft.com/office/powerpoint/2010/main" val="1368234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Health</a:t>
            </a:r>
            <a:r>
              <a:rPr lang="en-US" baseline="0" dirty="0"/>
              <a:t> Tree flyer with how to monitor (insert link)</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12</a:t>
            </a:fld>
            <a:endParaRPr lang="en-US"/>
          </a:p>
        </p:txBody>
      </p:sp>
    </p:spTree>
    <p:extLst>
      <p:ext uri="{BB962C8B-B14F-4D97-AF65-F5344CB8AC3E}">
        <p14:creationId xmlns:p14="http://schemas.microsoft.com/office/powerpoint/2010/main" val="3729222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13</a:t>
            </a:fld>
            <a:endParaRPr lang="en-US"/>
          </a:p>
        </p:txBody>
      </p:sp>
    </p:spTree>
    <p:extLst>
      <p:ext uri="{BB962C8B-B14F-4D97-AF65-F5344CB8AC3E}">
        <p14:creationId xmlns:p14="http://schemas.microsoft.com/office/powerpoint/2010/main" val="322125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r>
              <a:rPr lang="en-US" baseline="0" dirty="0"/>
              <a:t> final details are being determined, we will send out the information as soon as it is worked out.</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27</a:t>
            </a:fld>
            <a:endParaRPr lang="en-US"/>
          </a:p>
        </p:txBody>
      </p:sp>
    </p:spTree>
    <p:extLst>
      <p:ext uri="{BB962C8B-B14F-4D97-AF65-F5344CB8AC3E}">
        <p14:creationId xmlns:p14="http://schemas.microsoft.com/office/powerpoint/2010/main" val="1568230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C38A35-7DDC-F646-90A9-DD41D1518BB0}"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C38A35-7DDC-F646-90A9-DD41D1518BB0}" type="datetimeFigureOut">
              <a:rPr lang="en-US" smtClean="0"/>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38A35-7DDC-F646-90A9-DD41D1518BB0}" type="datetimeFigureOut">
              <a:rPr lang="en-US" smtClean="0"/>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38A35-7DDC-F646-90A9-DD41D1518BB0}" type="datetimeFigureOut">
              <a:rPr lang="en-US" smtClean="0"/>
              <a:t>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38A35-7DDC-F646-90A9-DD41D1518BB0}" type="datetimeFigureOut">
              <a:rPr lang="en-US" smtClean="0"/>
              <a:t>3/10/2021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492CD-2AA8-FB43-99FB-78B3150CCE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timothy.primus@clevelandmetroschools.org"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app.smartsheet.com/b/form/19ee16ad3d12405dbb17fee28549f34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clevelandmetroschools.org/JMSOE"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981054"/>
          </a:xfrm>
        </p:spPr>
        <p:txBody>
          <a:bodyPr>
            <a:normAutofit fontScale="90000"/>
          </a:bodyPr>
          <a:lstStyle/>
          <a:p>
            <a:r>
              <a:rPr lang="es-ES" dirty="0"/>
              <a:t>Orientación Sobre la Transición al Aprendizaje Híbrido
</a:t>
            </a:r>
            <a:endParaRPr lang="en-US" dirty="0"/>
          </a:p>
        </p:txBody>
      </p:sp>
      <p:sp>
        <p:nvSpPr>
          <p:cNvPr id="3" name="Content Placeholder 2"/>
          <p:cNvSpPr>
            <a:spLocks noGrp="1"/>
          </p:cNvSpPr>
          <p:nvPr>
            <p:ph idx="1"/>
          </p:nvPr>
        </p:nvSpPr>
        <p:spPr>
          <a:xfrm>
            <a:off x="457200" y="2573519"/>
            <a:ext cx="8229600" cy="3239530"/>
          </a:xfrm>
        </p:spPr>
        <p:txBody>
          <a:bodyPr>
            <a:normAutofit/>
          </a:bodyPr>
          <a:lstStyle/>
          <a:p>
            <a:pPr marL="0" indent="0">
              <a:buNone/>
            </a:pPr>
            <a:endParaRPr lang="en-US" dirty="0"/>
          </a:p>
          <a:p>
            <a:pPr marL="0" indent="0" algn="ctr">
              <a:buNone/>
            </a:pPr>
            <a:r>
              <a:rPr lang="en-US" dirty="0"/>
              <a:t>John Marshall </a:t>
            </a:r>
            <a:r>
              <a:rPr lang="en-US" dirty="0" smtClean="0"/>
              <a:t>School of Engineering</a:t>
            </a:r>
            <a:endParaRPr lang="en-US" dirty="0"/>
          </a:p>
          <a:p>
            <a:pPr marL="0" indent="0" algn="ctr">
              <a:buNone/>
            </a:pPr>
            <a:r>
              <a:rPr lang="es-ES" dirty="0" smtClean="0"/>
              <a:t>Comenzaremos </a:t>
            </a:r>
            <a:r>
              <a:rPr lang="es-ES" dirty="0"/>
              <a:t>en breve.
Por favor, silencia tu micrófono.
</a:t>
            </a:r>
            <a:endParaRPr lang="en-US" dirty="0"/>
          </a:p>
        </p:txBody>
      </p:sp>
    </p:spTree>
    <p:extLst>
      <p:ext uri="{BB962C8B-B14F-4D97-AF65-F5344CB8AC3E}">
        <p14:creationId xmlns:p14="http://schemas.microsoft.com/office/powerpoint/2010/main" val="71506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s-ES" dirty="0"/>
              <a:t/>
            </a:r>
            <a:br>
              <a:rPr lang="es-ES" dirty="0"/>
            </a:br>
            <a:r>
              <a:rPr lang="es-ES" dirty="0"/>
              <a:t>Para la Seguridad de Todos
</a:t>
            </a:r>
            <a:endParaRPr lang="en-US" dirty="0"/>
          </a:p>
        </p:txBody>
      </p:sp>
      <p:sp>
        <p:nvSpPr>
          <p:cNvPr id="3" name="Content Placeholder 2"/>
          <p:cNvSpPr>
            <a:spLocks noGrp="1"/>
          </p:cNvSpPr>
          <p:nvPr>
            <p:ph idx="1"/>
          </p:nvPr>
        </p:nvSpPr>
        <p:spPr>
          <a:xfrm>
            <a:off x="457200" y="2113937"/>
            <a:ext cx="8229600" cy="3608438"/>
          </a:xfrm>
        </p:spPr>
        <p:txBody>
          <a:bodyPr>
            <a:normAutofit fontScale="47500" lnSpcReduction="20000"/>
          </a:bodyPr>
          <a:lstStyle/>
          <a:p>
            <a:pPr marL="0" indent="0">
              <a:buNone/>
            </a:pPr>
            <a:r>
              <a:rPr lang="es-ES" sz="5200" dirty="0"/>
              <a:t>Los padres/tutores/visitantes/voluntarios NO están permitidos dentro del edificio o los </a:t>
            </a:r>
            <a:r>
              <a:rPr lang="es-ES" sz="5200" dirty="0" err="1"/>
              <a:t>salónes</a:t>
            </a:r>
            <a:r>
              <a:rPr lang="es-ES" sz="5200" dirty="0"/>
              <a:t> durante el día escolar, excepto para una cita programada o para recoger alimentos. 
</a:t>
            </a:r>
            <a:endParaRPr lang="en-US" sz="5200" dirty="0"/>
          </a:p>
          <a:p>
            <a:r>
              <a:rPr lang="es-ES" sz="5200" dirty="0"/>
              <a:t>El objetivo es mantener a todos a salvo.  Necesitamos que todos, el personal, los estudiantes y las familias trabajen juntos para ayudar a mantener la escuela segura.
</a:t>
            </a:r>
            <a:r>
              <a:rPr lang="en-US" dirty="0"/>
              <a:t>	</a:t>
            </a:r>
          </a:p>
        </p:txBody>
      </p:sp>
    </p:spTree>
    <p:extLst>
      <p:ext uri="{BB962C8B-B14F-4D97-AF65-F5344CB8AC3E}">
        <p14:creationId xmlns:p14="http://schemas.microsoft.com/office/powerpoint/2010/main" val="4200741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a:t/>
            </a:r>
            <a:br>
              <a:rPr lang="en-US" dirty="0"/>
            </a:br>
            <a:r>
              <a:rPr lang="en-US" dirty="0" err="1"/>
              <a:t>Llegada</a:t>
            </a:r>
            <a:r>
              <a:rPr lang="en-US" dirty="0"/>
              <a:t> y Salida 
</a:t>
            </a:r>
          </a:p>
        </p:txBody>
      </p:sp>
      <p:sp>
        <p:nvSpPr>
          <p:cNvPr id="3" name="Content Placeholder 2"/>
          <p:cNvSpPr>
            <a:spLocks noGrp="1"/>
          </p:cNvSpPr>
          <p:nvPr>
            <p:ph idx="1"/>
          </p:nvPr>
        </p:nvSpPr>
        <p:spPr>
          <a:xfrm>
            <a:off x="624349" y="1702643"/>
            <a:ext cx="8229600" cy="3419963"/>
          </a:xfrm>
        </p:spPr>
        <p:txBody>
          <a:bodyPr>
            <a:normAutofit fontScale="47500" lnSpcReduction="20000"/>
          </a:bodyPr>
          <a:lstStyle/>
          <a:p>
            <a:pPr marL="0" indent="0">
              <a:buNone/>
            </a:pPr>
            <a:endParaRPr lang="en-US" dirty="0"/>
          </a:p>
          <a:p>
            <a:pPr marL="0" indent="0">
              <a:buNone/>
            </a:pPr>
            <a:r>
              <a:rPr lang="en-US" dirty="0"/>
              <a:t>School hours:  </a:t>
            </a:r>
            <a:r>
              <a:rPr lang="en-US" i="1" dirty="0"/>
              <a:t>8:00 am – 3:00 pm</a:t>
            </a:r>
            <a:endParaRPr lang="en-US" dirty="0"/>
          </a:p>
          <a:p>
            <a:pPr marL="0" indent="0">
              <a:buNone/>
            </a:pPr>
            <a:r>
              <a:rPr lang="es-ES" dirty="0"/>
              <a:t>LLEGADA:</a:t>
            </a:r>
          </a:p>
          <a:p>
            <a:pPr marL="0" indent="0">
              <a:buNone/>
            </a:pPr>
            <a:r>
              <a:rPr lang="es-ES" dirty="0"/>
              <a:t>Los estudiantes entrarán al edificio por la puerta principal de Viola Dr. cerca del asta de la bandera.</a:t>
            </a:r>
          </a:p>
          <a:p>
            <a:pPr marL="0" indent="0">
              <a:buNone/>
            </a:pPr>
            <a:r>
              <a:rPr lang="es-ES" dirty="0"/>
              <a:t>Los estudiantes pueden llegar a partir de las 7:45 am</a:t>
            </a:r>
          </a:p>
          <a:p>
            <a:pPr marL="0" indent="0">
              <a:buNone/>
            </a:pPr>
            <a:r>
              <a:rPr lang="es-ES" dirty="0"/>
              <a:t>Los estudiantes usarán el sistema de termómetro sin contacto para verificar sus temperaturas.</a:t>
            </a:r>
          </a:p>
          <a:p>
            <a:pPr marL="0" indent="0">
              <a:buNone/>
            </a:pPr>
            <a:r>
              <a:rPr lang="es-ES" dirty="0"/>
              <a:t>Los estudiantes procederán a su clase del primer período para el desayuno</a:t>
            </a:r>
            <a:r>
              <a:rPr lang="es-ES" dirty="0" smtClean="0"/>
              <a:t>.</a:t>
            </a:r>
          </a:p>
          <a:p>
            <a:pPr marL="0" indent="0">
              <a:buNone/>
            </a:pPr>
            <a:endParaRPr lang="en-US" dirty="0"/>
          </a:p>
          <a:p>
            <a:pPr marL="0" indent="0">
              <a:buNone/>
            </a:pPr>
            <a:r>
              <a:rPr lang="es-ES" dirty="0"/>
              <a:t>DESPIDO:</a:t>
            </a:r>
          </a:p>
          <a:p>
            <a:pPr marL="0" indent="0">
              <a:buNone/>
            </a:pPr>
            <a:r>
              <a:rPr lang="es-ES" dirty="0"/>
              <a:t>No se permitirá que los estudiantes esperen en el edificio para que los lleven o transporten.</a:t>
            </a:r>
          </a:p>
          <a:p>
            <a:pPr marL="0" indent="0">
              <a:buNone/>
            </a:pPr>
            <a:r>
              <a:rPr lang="es-ES" dirty="0"/>
              <a:t>Los atletas deben presentarse directamente a la práctica o serán retirados del edificio.</a:t>
            </a:r>
            <a:endParaRPr lang="en-US" dirty="0"/>
          </a:p>
        </p:txBody>
      </p:sp>
    </p:spTree>
    <p:extLst>
      <p:ext uri="{BB962C8B-B14F-4D97-AF65-F5344CB8AC3E}">
        <p14:creationId xmlns:p14="http://schemas.microsoft.com/office/powerpoint/2010/main" val="3575105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656131"/>
          </a:xfrm>
        </p:spPr>
        <p:txBody>
          <a:bodyPr>
            <a:normAutofit fontScale="90000"/>
          </a:bodyPr>
          <a:lstStyle/>
          <a:p>
            <a:r>
              <a:rPr lang="en-US" dirty="0"/>
              <a:t/>
            </a:r>
            <a:br>
              <a:rPr lang="en-US" dirty="0"/>
            </a:br>
            <a:r>
              <a:rPr lang="es-PR" dirty="0"/>
              <a:t>Preparándonos para la Escuela</a:t>
            </a:r>
            <a:r>
              <a:rPr lang="en-US" dirty="0"/>
              <a:t>
</a:t>
            </a:r>
          </a:p>
        </p:txBody>
      </p:sp>
      <p:sp>
        <p:nvSpPr>
          <p:cNvPr id="3" name="Content Placeholder 2"/>
          <p:cNvSpPr>
            <a:spLocks noGrp="1"/>
          </p:cNvSpPr>
          <p:nvPr>
            <p:ph idx="1"/>
          </p:nvPr>
        </p:nvSpPr>
        <p:spPr>
          <a:xfrm>
            <a:off x="565354" y="1476502"/>
            <a:ext cx="8229600" cy="2171266"/>
          </a:xfrm>
        </p:spPr>
        <p:txBody>
          <a:bodyPr>
            <a:normAutofit/>
          </a:bodyPr>
          <a:lstStyle/>
          <a:p>
            <a:r>
              <a:rPr lang="es-ES" dirty="0"/>
              <a:t>Los padres/tutores revisarán la salud de su estudiante en casa cada mañana
Los estudiantes deben quedarse en casa si tienen alguno de estos síntomas:</a:t>
            </a:r>
            <a:endParaRPr lang="en-US" dirty="0"/>
          </a:p>
          <a:p>
            <a:pPr marL="0" indent="0">
              <a:buNone/>
            </a:pPr>
            <a:endParaRPr lang="en-US" dirty="0"/>
          </a:p>
        </p:txBody>
      </p:sp>
      <p:sp>
        <p:nvSpPr>
          <p:cNvPr id="7" name="TextBox 6">
            <a:extLst>
              <a:ext uri="{FF2B5EF4-FFF2-40B4-BE49-F238E27FC236}">
                <a16:creationId xmlns:a16="http://schemas.microsoft.com/office/drawing/2014/main" xmlns="" id="{29B5CC4B-B386-4E9C-8ED4-11EA8AB3F6C0}"/>
              </a:ext>
            </a:extLst>
          </p:cNvPr>
          <p:cNvSpPr txBox="1"/>
          <p:nvPr/>
        </p:nvSpPr>
        <p:spPr>
          <a:xfrm>
            <a:off x="830827" y="3626409"/>
            <a:ext cx="7187381" cy="2677656"/>
          </a:xfrm>
          <a:prstGeom prst="rect">
            <a:avLst/>
          </a:prstGeom>
          <a:noFill/>
        </p:spPr>
        <p:txBody>
          <a:bodyPr wrap="square" numCol="2" rtlCol="0">
            <a:spAutoFit/>
          </a:bodyPr>
          <a:lstStyle/>
          <a:p>
            <a:pPr marL="285750" indent="-285750">
              <a:buFont typeface="Arial" panose="020B0604020202020204" pitchFamily="34" charset="0"/>
              <a:buChar char="•"/>
            </a:pPr>
            <a:r>
              <a:rPr lang="en-US" sz="2400" dirty="0" err="1"/>
              <a:t>Fiebre</a:t>
            </a:r>
            <a:r>
              <a:rPr lang="en-US" sz="2400" dirty="0"/>
              <a:t> de 100.4°
</a:t>
            </a:r>
            <a:r>
              <a:rPr lang="en-US" sz="2400" dirty="0" err="1"/>
              <a:t>Tos</a:t>
            </a:r>
            <a:r>
              <a:rPr lang="en-US" sz="2400" dirty="0"/>
              <a:t>
Dolor de Cabeza(</a:t>
            </a:r>
            <a:r>
              <a:rPr lang="en-US" sz="2400" dirty="0" err="1"/>
              <a:t>jaqueca</a:t>
            </a:r>
            <a:r>
              <a:rPr lang="en-US" sz="2400" dirty="0"/>
              <a:t>)
</a:t>
            </a:r>
            <a:r>
              <a:rPr lang="es-ES" sz="2400" dirty="0"/>
              <a:t>Nueva pérdida de sabor u olor</a:t>
            </a:r>
            <a:endParaRPr lang="en-US" sz="2400" dirty="0"/>
          </a:p>
          <a:p>
            <a:pPr marL="285750" indent="-285750">
              <a:buFont typeface="Arial" panose="020B0604020202020204" pitchFamily="34" charset="0"/>
              <a:buChar char="•"/>
            </a:pPr>
            <a:r>
              <a:rPr lang="en-US" sz="2400" dirty="0"/>
              <a:t>Dolor de </a:t>
            </a:r>
            <a:r>
              <a:rPr lang="en-US" sz="2400" dirty="0" err="1"/>
              <a:t>garganta</a:t>
            </a:r>
            <a:r>
              <a:rPr lang="en-US" sz="2400" dirty="0"/>
              <a:t>
</a:t>
            </a:r>
            <a:r>
              <a:rPr lang="en-US" sz="2400" dirty="0" err="1"/>
              <a:t>Congestión</a:t>
            </a:r>
            <a:r>
              <a:rPr lang="en-US" sz="2400" dirty="0"/>
              <a:t> o </a:t>
            </a:r>
            <a:r>
              <a:rPr lang="en-US" sz="2400" dirty="0" err="1"/>
              <a:t>moqueo</a:t>
            </a:r>
            <a:r>
              <a:rPr lang="en-US" sz="2400" dirty="0"/>
              <a:t> nasal</a:t>
            </a:r>
          </a:p>
          <a:p>
            <a:pPr marL="285750" indent="-285750">
              <a:buFont typeface="Arial" panose="020B0604020202020204" pitchFamily="34" charset="0"/>
              <a:buChar char="•"/>
            </a:pPr>
            <a:r>
              <a:rPr lang="en-US" sz="2400" dirty="0" err="1"/>
              <a:t>Fatiga</a:t>
            </a:r>
            <a:r>
              <a:rPr lang="en-US" sz="2400" dirty="0"/>
              <a:t>
</a:t>
            </a:r>
            <a:r>
              <a:rPr lang="en-US" sz="2400" dirty="0" err="1"/>
              <a:t>Náuseas</a:t>
            </a:r>
            <a:r>
              <a:rPr lang="en-US" sz="2400" dirty="0"/>
              <a:t> o </a:t>
            </a:r>
            <a:r>
              <a:rPr lang="en-US" sz="2400" dirty="0" err="1"/>
              <a:t>vómitos</a:t>
            </a:r>
            <a:endParaRPr lang="en-US" sz="2400" dirty="0"/>
          </a:p>
          <a:p>
            <a:pPr marL="285750" indent="-285750">
              <a:buFont typeface="Arial" panose="020B0604020202020204" pitchFamily="34" charset="0"/>
              <a:buChar char="•"/>
            </a:pPr>
            <a:r>
              <a:rPr lang="en-US" sz="2400" dirty="0" err="1"/>
              <a:t>Diarrea</a:t>
            </a:r>
            <a:r>
              <a:rPr lang="en-US" sz="2400" dirty="0"/>
              <a:t>
Dolores </a:t>
            </a:r>
            <a:r>
              <a:rPr lang="en-US" sz="2400" dirty="0" err="1"/>
              <a:t>musculares</a:t>
            </a:r>
            <a:r>
              <a:rPr lang="en-US" sz="2400" dirty="0"/>
              <a:t> o </a:t>
            </a:r>
            <a:r>
              <a:rPr lang="en-US" sz="2400" dirty="0" err="1"/>
              <a:t>corporales</a:t>
            </a:r>
            <a:endParaRPr lang="en-US" sz="2400" dirty="0"/>
          </a:p>
        </p:txBody>
      </p:sp>
    </p:spTree>
    <p:extLst>
      <p:ext uri="{BB962C8B-B14F-4D97-AF65-F5344CB8AC3E}">
        <p14:creationId xmlns:p14="http://schemas.microsoft.com/office/powerpoint/2010/main" val="229675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err="1"/>
              <a:t>Preparándonos</a:t>
            </a:r>
            <a:r>
              <a:rPr lang="en-US" dirty="0"/>
              <a:t> para la Escuela
</a:t>
            </a:r>
          </a:p>
        </p:txBody>
      </p:sp>
      <p:sp>
        <p:nvSpPr>
          <p:cNvPr id="3" name="Content Placeholder 2"/>
          <p:cNvSpPr>
            <a:spLocks noGrp="1"/>
          </p:cNvSpPr>
          <p:nvPr>
            <p:ph idx="1"/>
          </p:nvPr>
        </p:nvSpPr>
        <p:spPr>
          <a:xfrm>
            <a:off x="624349" y="1771470"/>
            <a:ext cx="8229600" cy="3874532"/>
          </a:xfrm>
        </p:spPr>
        <p:txBody>
          <a:bodyPr>
            <a:normAutofit fontScale="70000" lnSpcReduction="20000"/>
          </a:bodyPr>
          <a:lstStyle/>
          <a:p>
            <a:r>
              <a:rPr lang="es-ES" dirty="0"/>
              <a:t>Los estudiantes llevarán sus mascaras de tela limpia a la escuela y la usarán durante todo el día.  Proporcionaremos máscaras faciales de tela para todos los estudiantes y escudos faciales para </a:t>
            </a:r>
            <a:r>
              <a:rPr lang="es-ES" dirty="0" err="1"/>
              <a:t>prek</a:t>
            </a:r>
            <a:r>
              <a:rPr lang="es-ES" dirty="0"/>
              <a:t>, kindergarten y algunos estudiantes especiales de la población.
Se proporcionarán máscaras faciales adicionales para los estudiantes que las necesiten.
A los estudiantes (grados 1º – 12º) se les proporcionará una mochila de computadora y deben traer su dispositivo completamente cargado todos los días.
Los uniformes NO son necesarios; sin embargo, los estudiantes deben usar ropa apropiada para la escuela.</a:t>
            </a:r>
            <a:endParaRPr lang="en-US" dirty="0"/>
          </a:p>
        </p:txBody>
      </p:sp>
    </p:spTree>
    <p:extLst>
      <p:ext uri="{BB962C8B-B14F-4D97-AF65-F5344CB8AC3E}">
        <p14:creationId xmlns:p14="http://schemas.microsoft.com/office/powerpoint/2010/main" val="3041635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50"/>
            <a:ext cx="8229600" cy="1143000"/>
          </a:xfrm>
        </p:spPr>
        <p:txBody>
          <a:bodyPr>
            <a:normAutofit fontScale="90000"/>
          </a:bodyPr>
          <a:lstStyle/>
          <a:p>
            <a:r>
              <a:rPr lang="en-US" dirty="0"/>
              <a:t/>
            </a:r>
            <a:br>
              <a:rPr lang="en-US" dirty="0"/>
            </a:br>
            <a:r>
              <a:rPr lang="en-US" dirty="0" err="1"/>
              <a:t>Horarios</a:t>
            </a:r>
            <a:r>
              <a:rPr lang="en-US" dirty="0"/>
              <a:t> de </a:t>
            </a:r>
            <a:r>
              <a:rPr lang="en-US" dirty="0" err="1"/>
              <a:t>Aprenidzaje</a:t>
            </a:r>
            <a:r>
              <a:rPr lang="en-US" dirty="0"/>
              <a:t> </a:t>
            </a:r>
            <a:r>
              <a:rPr lang="en-US" dirty="0" err="1"/>
              <a:t>Híbrido</a:t>
            </a:r>
            <a:r>
              <a:rPr lang="en-US" dirty="0"/>
              <a:t>
</a:t>
            </a:r>
          </a:p>
        </p:txBody>
      </p:sp>
      <p:sp>
        <p:nvSpPr>
          <p:cNvPr id="3" name="Content Placeholder 2"/>
          <p:cNvSpPr>
            <a:spLocks noGrp="1"/>
          </p:cNvSpPr>
          <p:nvPr>
            <p:ph idx="1"/>
          </p:nvPr>
        </p:nvSpPr>
        <p:spPr>
          <a:xfrm>
            <a:off x="457200" y="1364225"/>
            <a:ext cx="8229600" cy="4525963"/>
          </a:xfrm>
        </p:spPr>
        <p:txBody>
          <a:bodyPr>
            <a:normAutofit fontScale="85000" lnSpcReduction="10000"/>
          </a:bodyPr>
          <a:lstStyle/>
          <a:p>
            <a:r>
              <a:rPr lang="es-ES" dirty="0"/>
              <a:t>Los estudiantes estarán en la escuela dos o cuatro días a la semana dependiendo según sean asignados
La mayoría de los estudiantes asistirán a la escuela dos días a la semana</a:t>
            </a:r>
            <a:endParaRPr lang="en-US" dirty="0"/>
          </a:p>
          <a:p>
            <a:r>
              <a:rPr lang="es-ES" dirty="0"/>
              <a:t>Sólo las poblaciones preescolares y especiales de estudiantes asistirán cuatro días a la semana
Los estudiantes estarán en aprendizaje remoto o estudio independiente en los otros días</a:t>
            </a:r>
            <a:endParaRPr lang="en-US" dirty="0"/>
          </a:p>
          <a:p>
            <a:r>
              <a:rPr lang="es-ES" dirty="0"/>
              <a:t>Los padres pueden solicitar cambiar los días asignados de sus hijos llamando a la Oficina de Elección e Inscripción Escolar al 216.838.3675</a:t>
            </a:r>
            <a:endParaRPr lang="en-US" dirty="0"/>
          </a:p>
        </p:txBody>
      </p:sp>
    </p:spTree>
    <p:extLst>
      <p:ext uri="{BB962C8B-B14F-4D97-AF65-F5344CB8AC3E}">
        <p14:creationId xmlns:p14="http://schemas.microsoft.com/office/powerpoint/2010/main" val="416469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597137"/>
          </a:xfrm>
        </p:spPr>
        <p:txBody>
          <a:bodyPr>
            <a:normAutofit fontScale="90000"/>
          </a:bodyPr>
          <a:lstStyle/>
          <a:p>
            <a:r>
              <a:rPr lang="en-US" dirty="0"/>
              <a:t/>
            </a:r>
            <a:br>
              <a:rPr lang="en-US" dirty="0"/>
            </a:br>
            <a:r>
              <a:rPr lang="en-US" dirty="0" err="1"/>
              <a:t>Ejemplos</a:t>
            </a:r>
            <a:r>
              <a:rPr lang="en-US" dirty="0"/>
              <a:t> de </a:t>
            </a:r>
            <a:r>
              <a:rPr lang="en-US" dirty="0" err="1"/>
              <a:t>Horarios</a:t>
            </a:r>
            <a:r>
              <a:rPr lang="en-US" dirty="0"/>
              <a:t> </a:t>
            </a:r>
            <a:r>
              <a:rPr lang="en-US" dirty="0" err="1"/>
              <a:t>Estudiantiles</a:t>
            </a:r>
            <a:r>
              <a:rPr lang="en-US" dirty="0"/>
              <a:t>
</a:t>
            </a:r>
          </a:p>
        </p:txBody>
      </p:sp>
      <p:sp>
        <p:nvSpPr>
          <p:cNvPr id="3" name="Content Placeholder 2"/>
          <p:cNvSpPr>
            <a:spLocks noGrp="1"/>
          </p:cNvSpPr>
          <p:nvPr>
            <p:ph idx="1"/>
          </p:nvPr>
        </p:nvSpPr>
        <p:spPr>
          <a:xfrm>
            <a:off x="457200" y="1850127"/>
            <a:ext cx="8229600" cy="3874532"/>
          </a:xfrm>
        </p:spPr>
        <p:txBody>
          <a:bodyPr>
            <a:normAutofit/>
          </a:bodyPr>
          <a:lstStyle/>
          <a:p>
            <a:pPr marL="0" indent="0">
              <a:buNone/>
            </a:pPr>
            <a:endParaRPr lang="en-US" dirty="0"/>
          </a:p>
          <a:p>
            <a:pPr marL="0" indent="0">
              <a:buNone/>
            </a:pPr>
            <a:r>
              <a:rPr lang="en-US" dirty="0"/>
              <a:t>	</a:t>
            </a:r>
            <a:endParaRPr lang="en-US" dirty="0">
              <a:solidFill>
                <a:srgbClr val="FF0000"/>
              </a:solidFill>
            </a:endParaRPr>
          </a:p>
        </p:txBody>
      </p:sp>
      <p:pic>
        <p:nvPicPr>
          <p:cNvPr id="6" name="Picture 5" descr="Table&#10;&#10;Description automatically generated">
            <a:extLst>
              <a:ext uri="{FF2B5EF4-FFF2-40B4-BE49-F238E27FC236}">
                <a16:creationId xmlns:a16="http://schemas.microsoft.com/office/drawing/2014/main" xmlns="" id="{A313EB0C-2A58-4B8E-B694-7E4F8FE19642}"/>
              </a:ext>
            </a:extLst>
          </p:cNvPr>
          <p:cNvPicPr>
            <a:picLocks noChangeAspect="1"/>
          </p:cNvPicPr>
          <p:nvPr/>
        </p:nvPicPr>
        <p:blipFill>
          <a:blip r:embed="rId3"/>
          <a:stretch>
            <a:fillRect/>
          </a:stretch>
        </p:blipFill>
        <p:spPr>
          <a:xfrm>
            <a:off x="1575041" y="1642555"/>
            <a:ext cx="5463003" cy="4546805"/>
          </a:xfrm>
          <a:prstGeom prst="rect">
            <a:avLst/>
          </a:prstGeom>
        </p:spPr>
      </p:pic>
    </p:spTree>
    <p:extLst>
      <p:ext uri="{BB962C8B-B14F-4D97-AF65-F5344CB8AC3E}">
        <p14:creationId xmlns:p14="http://schemas.microsoft.com/office/powerpoint/2010/main" val="3245015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37281"/>
            <a:ext cx="8229600" cy="597137"/>
          </a:xfrm>
        </p:spPr>
        <p:txBody>
          <a:bodyPr>
            <a:normAutofit fontScale="90000"/>
          </a:bodyPr>
          <a:lstStyle/>
          <a:p>
            <a:r>
              <a:rPr lang="en-US" dirty="0"/>
              <a:t/>
            </a:r>
            <a:br>
              <a:rPr lang="en-US" dirty="0"/>
            </a:br>
            <a:r>
              <a:rPr lang="en-US" dirty="0" err="1"/>
              <a:t>Ejemplos</a:t>
            </a:r>
            <a:r>
              <a:rPr lang="en-US" dirty="0"/>
              <a:t> de </a:t>
            </a:r>
            <a:r>
              <a:rPr lang="en-US" dirty="0" err="1"/>
              <a:t>Horarios</a:t>
            </a:r>
            <a:r>
              <a:rPr lang="en-US" dirty="0"/>
              <a:t> </a:t>
            </a:r>
            <a:r>
              <a:rPr lang="en-US" dirty="0" err="1"/>
              <a:t>Estudiantiles</a:t>
            </a:r>
            <a:r>
              <a:rPr lang="en-US" dirty="0"/>
              <a:t>
</a:t>
            </a:r>
          </a:p>
        </p:txBody>
      </p:sp>
      <p:sp>
        <p:nvSpPr>
          <p:cNvPr id="3" name="Content Placeholder 2"/>
          <p:cNvSpPr>
            <a:spLocks noGrp="1"/>
          </p:cNvSpPr>
          <p:nvPr>
            <p:ph idx="1"/>
          </p:nvPr>
        </p:nvSpPr>
        <p:spPr>
          <a:xfrm>
            <a:off x="457200" y="1850127"/>
            <a:ext cx="8229600" cy="3874532"/>
          </a:xfrm>
        </p:spPr>
        <p:txBody>
          <a:bodyPr>
            <a:normAutofit/>
          </a:bodyPr>
          <a:lstStyle/>
          <a:p>
            <a:pPr marL="0" indent="0">
              <a:buNone/>
            </a:pPr>
            <a:endParaRPr lang="en-US" dirty="0"/>
          </a:p>
          <a:p>
            <a:pPr marL="0" indent="0">
              <a:buNone/>
            </a:pPr>
            <a:r>
              <a:rPr lang="en-US" dirty="0"/>
              <a:t>	</a:t>
            </a:r>
            <a:endParaRPr lang="en-US" dirty="0">
              <a:solidFill>
                <a:srgbClr val="FF0000"/>
              </a:solidFill>
            </a:endParaRPr>
          </a:p>
        </p:txBody>
      </p:sp>
      <p:pic>
        <p:nvPicPr>
          <p:cNvPr id="6" name="Picture 5" descr="Table&#10;&#10;Description automatically generated">
            <a:extLst>
              <a:ext uri="{FF2B5EF4-FFF2-40B4-BE49-F238E27FC236}">
                <a16:creationId xmlns:a16="http://schemas.microsoft.com/office/drawing/2014/main" xmlns="" id="{1608A62F-1931-4EDA-B2C1-C8B46C4D7EB2}"/>
              </a:ext>
            </a:extLst>
          </p:cNvPr>
          <p:cNvPicPr>
            <a:picLocks noChangeAspect="1"/>
          </p:cNvPicPr>
          <p:nvPr/>
        </p:nvPicPr>
        <p:blipFill>
          <a:blip r:embed="rId3"/>
          <a:stretch>
            <a:fillRect/>
          </a:stretch>
        </p:blipFill>
        <p:spPr>
          <a:xfrm>
            <a:off x="1964380" y="1639479"/>
            <a:ext cx="4552295" cy="4612959"/>
          </a:xfrm>
          <a:prstGeom prst="rect">
            <a:avLst/>
          </a:prstGeom>
        </p:spPr>
      </p:pic>
    </p:spTree>
    <p:extLst>
      <p:ext uri="{BB962C8B-B14F-4D97-AF65-F5344CB8AC3E}">
        <p14:creationId xmlns:p14="http://schemas.microsoft.com/office/powerpoint/2010/main" val="2988114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763C09F-110C-4215-B76C-CCBC2FA914E7}"/>
              </a:ext>
            </a:extLst>
          </p:cNvPr>
          <p:cNvSpPr>
            <a:spLocks noGrp="1"/>
          </p:cNvSpPr>
          <p:nvPr>
            <p:ph type="title"/>
          </p:nvPr>
        </p:nvSpPr>
        <p:spPr>
          <a:xfrm>
            <a:off x="526026" y="599103"/>
            <a:ext cx="8229600" cy="1143000"/>
          </a:xfrm>
        </p:spPr>
        <p:txBody>
          <a:bodyPr>
            <a:normAutofit fontScale="90000"/>
          </a:bodyPr>
          <a:lstStyle/>
          <a:p>
            <a:r>
              <a:rPr lang="en-US" dirty="0"/>
              <a:t/>
            </a:r>
            <a:br>
              <a:rPr lang="en-US" dirty="0"/>
            </a:br>
            <a:r>
              <a:rPr lang="en-US" dirty="0" err="1"/>
              <a:t>Saludable</a:t>
            </a:r>
            <a:r>
              <a:rPr lang="en-US" dirty="0"/>
              <a:t> y Seguro 
</a:t>
            </a:r>
          </a:p>
        </p:txBody>
      </p:sp>
      <p:sp>
        <p:nvSpPr>
          <p:cNvPr id="3" name="Content Placeholder 2"/>
          <p:cNvSpPr>
            <a:spLocks noGrp="1"/>
          </p:cNvSpPr>
          <p:nvPr>
            <p:ph idx="1"/>
          </p:nvPr>
        </p:nvSpPr>
        <p:spPr>
          <a:xfrm>
            <a:off x="526026" y="1600200"/>
            <a:ext cx="8229600" cy="4525963"/>
          </a:xfrm>
        </p:spPr>
        <p:txBody>
          <a:bodyPr>
            <a:normAutofit fontScale="77500" lnSpcReduction="20000"/>
          </a:bodyPr>
          <a:lstStyle/>
          <a:p>
            <a:r>
              <a:rPr lang="es-ES" dirty="0"/>
              <a:t>CMSD sigue las recomendaciones de expertos médicos y de salud
Los puestos de control de temperatura y las estaciones de desinfección de manos están en su lugar en todos los edificios escolares</a:t>
            </a:r>
            <a:endParaRPr lang="en-US" dirty="0"/>
          </a:p>
          <a:p>
            <a:r>
              <a:rPr lang="es-ES" dirty="0"/>
              <a:t>El distanciamiento social, definido como 6 pies entre las personas, siempre se mantendrá
La capacidad en los autobuses y en los salones se limita para garantizar que menos estudiantes utilicen el espacio al mismo tiempo
Los salones, otras áreas de la escuela y los autobuses serán limpiados y desinfectados regularmente entre uso</a:t>
            </a:r>
            <a:endParaRPr lang="en-US" dirty="0"/>
          </a:p>
          <a:p>
            <a:pPr marL="0" indent="0">
              <a:buNone/>
            </a:pPr>
            <a:r>
              <a:rPr lang="en-US" dirty="0"/>
              <a:t>	</a:t>
            </a:r>
          </a:p>
        </p:txBody>
      </p:sp>
    </p:spTree>
    <p:extLst>
      <p:ext uri="{BB962C8B-B14F-4D97-AF65-F5344CB8AC3E}">
        <p14:creationId xmlns:p14="http://schemas.microsoft.com/office/powerpoint/2010/main" val="3776384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s-ES" dirty="0"/>
              <a:t>Lo que los Estudiantes Pueden Esperar
</a:t>
            </a:r>
            <a:endParaRPr lang="en-US" dirty="0"/>
          </a:p>
        </p:txBody>
      </p:sp>
      <p:sp>
        <p:nvSpPr>
          <p:cNvPr id="3" name="Content Placeholder 2"/>
          <p:cNvSpPr>
            <a:spLocks noGrp="1"/>
          </p:cNvSpPr>
          <p:nvPr>
            <p:ph idx="1"/>
          </p:nvPr>
        </p:nvSpPr>
        <p:spPr>
          <a:xfrm>
            <a:off x="457200" y="1809137"/>
            <a:ext cx="8229600" cy="4109884"/>
          </a:xfrm>
        </p:spPr>
        <p:txBody>
          <a:bodyPr>
            <a:normAutofit fontScale="70000" lnSpcReduction="20000"/>
          </a:bodyPr>
          <a:lstStyle/>
          <a:p>
            <a:r>
              <a:rPr lang="es-ES" dirty="0">
                <a:solidFill>
                  <a:srgbClr val="000000"/>
                </a:solidFill>
                <a:latin typeface="Work Sans"/>
              </a:rPr>
              <a:t>Comidas </a:t>
            </a:r>
            <a:r>
              <a:rPr lang="es-ES" dirty="0" err="1">
                <a:solidFill>
                  <a:srgbClr val="000000"/>
                </a:solidFill>
                <a:latin typeface="Work Sans"/>
              </a:rPr>
              <a:t>pre-enpacadas</a:t>
            </a:r>
            <a:r>
              <a:rPr lang="es-ES" dirty="0">
                <a:solidFill>
                  <a:srgbClr val="000000"/>
                </a:solidFill>
                <a:latin typeface="Work Sans"/>
              </a:rPr>
              <a:t> para reducir las líneas de servicio de alimentos.
Desayunar y almorzar en los salones para evitar grandes reuniones en la cafetería.
Monitoreo por parte de una enfermera de la escuela al presentar síntomas hasta que sea recogido de la escuela.
Acceso a una clínica de atención designada mientras espera ser recogido.
Los estudiantes deben permanecer en casa durante un total de 24 horas después de que la fiebre o los síntomas disminuyan.
Acceso a una línea directa COVID-19 para cualquier pregunta o inquietud, </a:t>
            </a:r>
            <a:r>
              <a:rPr lang="en-US" b="0" i="0" dirty="0">
                <a:solidFill>
                  <a:srgbClr val="000000"/>
                </a:solidFill>
                <a:effectLst/>
                <a:latin typeface="Work Sans"/>
              </a:rPr>
              <a:t>216.838.WELL (9355).</a:t>
            </a:r>
          </a:p>
          <a:p>
            <a:pPr marL="0" indent="0">
              <a:buNone/>
            </a:pPr>
            <a:endParaRPr lang="en-US" dirty="0"/>
          </a:p>
        </p:txBody>
      </p:sp>
    </p:spTree>
    <p:extLst>
      <p:ext uri="{BB962C8B-B14F-4D97-AF65-F5344CB8AC3E}">
        <p14:creationId xmlns:p14="http://schemas.microsoft.com/office/powerpoint/2010/main" val="4213201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803615"/>
          </a:xfrm>
        </p:spPr>
        <p:txBody>
          <a:bodyPr>
            <a:normAutofit fontScale="90000"/>
          </a:bodyPr>
          <a:lstStyle/>
          <a:p>
            <a:r>
              <a:rPr lang="es-ES" dirty="0"/>
              <a:t/>
            </a:r>
            <a:br>
              <a:rPr lang="es-ES" dirty="0"/>
            </a:br>
            <a:r>
              <a:rPr lang="es-ES" dirty="0"/>
              <a:t>Lo que las Familias Pueden Esperar
</a:t>
            </a:r>
            <a:endParaRPr lang="en-US" dirty="0"/>
          </a:p>
        </p:txBody>
      </p:sp>
      <p:sp>
        <p:nvSpPr>
          <p:cNvPr id="3" name="Content Placeholder 2"/>
          <p:cNvSpPr>
            <a:spLocks noGrp="1"/>
          </p:cNvSpPr>
          <p:nvPr>
            <p:ph idx="1"/>
          </p:nvPr>
        </p:nvSpPr>
        <p:spPr>
          <a:xfrm>
            <a:off x="457200" y="1415846"/>
            <a:ext cx="8229600" cy="4279318"/>
          </a:xfrm>
        </p:spPr>
        <p:txBody>
          <a:bodyPr>
            <a:normAutofit fontScale="70000" lnSpcReduction="20000"/>
          </a:bodyPr>
          <a:lstStyle/>
          <a:p>
            <a:pPr marL="0" indent="0" algn="l">
              <a:buNone/>
            </a:pPr>
            <a:endParaRPr lang="en-US" b="0" i="0" dirty="0">
              <a:solidFill>
                <a:srgbClr val="000000"/>
              </a:solidFill>
              <a:effectLst/>
              <a:latin typeface="Work Sans"/>
            </a:endParaRPr>
          </a:p>
          <a:p>
            <a:pPr>
              <a:buFont typeface="Arial" panose="020B0604020202020204" pitchFamily="34" charset="0"/>
              <a:buChar char="•"/>
            </a:pPr>
            <a:r>
              <a:rPr lang="es-ES" dirty="0">
                <a:solidFill>
                  <a:srgbClr val="000000"/>
                </a:solidFill>
                <a:latin typeface="Work Sans"/>
              </a:rPr>
              <a:t>Distanciamiento social cuando su hijo/hija está en un autobús escolar, en un salón, durante el desayuno, el almuerzo, el recreo y otras veces en las instalaciones escolares
Alteración de los horarios escolares y de autobuses debido a la disminución de la capacidad</a:t>
            </a:r>
            <a:endParaRPr lang="en-US" b="0" i="0" dirty="0">
              <a:solidFill>
                <a:srgbClr val="000000"/>
              </a:solidFill>
              <a:effectLst/>
              <a:latin typeface="Work Sans"/>
            </a:endParaRPr>
          </a:p>
          <a:p>
            <a:pPr>
              <a:buFont typeface="Arial" panose="020B0604020202020204" pitchFamily="34" charset="0"/>
              <a:buChar char="•"/>
            </a:pPr>
            <a:r>
              <a:rPr lang="es-ES" dirty="0">
                <a:solidFill>
                  <a:srgbClr val="000000"/>
                </a:solidFill>
                <a:latin typeface="Work Sans"/>
              </a:rPr>
              <a:t>Coberturas faciales requeridas para estudiantes y padres de acuerdo con la orientación estatal y local
</a:t>
            </a:r>
            <a:r>
              <a:rPr lang="en-US" dirty="0">
                <a:solidFill>
                  <a:srgbClr val="000000"/>
                </a:solidFill>
                <a:latin typeface="Work Sans"/>
              </a:rPr>
              <a:t>Se </a:t>
            </a:r>
            <a:r>
              <a:rPr lang="en-US" dirty="0" err="1">
                <a:solidFill>
                  <a:srgbClr val="000000"/>
                </a:solidFill>
                <a:latin typeface="Work Sans"/>
              </a:rPr>
              <a:t>proporcionará</a:t>
            </a:r>
            <a:r>
              <a:rPr lang="en-US" dirty="0">
                <a:solidFill>
                  <a:srgbClr val="000000"/>
                </a:solidFill>
                <a:latin typeface="Work Sans"/>
              </a:rPr>
              <a:t> un </a:t>
            </a:r>
            <a:r>
              <a:rPr lang="en-US" dirty="0" err="1">
                <a:solidFill>
                  <a:srgbClr val="000000"/>
                </a:solidFill>
                <a:latin typeface="Work Sans"/>
              </a:rPr>
              <a:t>número</a:t>
            </a:r>
            <a:r>
              <a:rPr lang="en-US" dirty="0">
                <a:solidFill>
                  <a:srgbClr val="000000"/>
                </a:solidFill>
                <a:latin typeface="Work Sans"/>
              </a:rPr>
              <a:t> </a:t>
            </a:r>
            <a:r>
              <a:rPr lang="en-US" dirty="0" err="1">
                <a:solidFill>
                  <a:srgbClr val="000000"/>
                </a:solidFill>
                <a:latin typeface="Work Sans"/>
              </a:rPr>
              <a:t>limitado</a:t>
            </a:r>
            <a:r>
              <a:rPr lang="en-US" dirty="0">
                <a:solidFill>
                  <a:srgbClr val="000000"/>
                </a:solidFill>
                <a:latin typeface="Work Sans"/>
              </a:rPr>
              <a:t> a </a:t>
            </a:r>
            <a:r>
              <a:rPr lang="en-US" dirty="0" err="1">
                <a:solidFill>
                  <a:srgbClr val="000000"/>
                </a:solidFill>
                <a:latin typeface="Work Sans"/>
              </a:rPr>
              <a:t>cada</a:t>
            </a:r>
            <a:r>
              <a:rPr lang="en-US" dirty="0">
                <a:solidFill>
                  <a:srgbClr val="000000"/>
                </a:solidFill>
                <a:latin typeface="Work Sans"/>
              </a:rPr>
              <a:t> </a:t>
            </a:r>
            <a:r>
              <a:rPr lang="en-US" dirty="0" err="1">
                <a:solidFill>
                  <a:srgbClr val="000000"/>
                </a:solidFill>
                <a:latin typeface="Work Sans"/>
              </a:rPr>
              <a:t>estudiante</a:t>
            </a:r>
            <a:endParaRPr lang="en-US" b="0" i="0" dirty="0">
              <a:solidFill>
                <a:srgbClr val="000000"/>
              </a:solidFill>
              <a:effectLst/>
              <a:latin typeface="Work Sans"/>
            </a:endParaRPr>
          </a:p>
          <a:p>
            <a:pPr lvl="1">
              <a:buFont typeface="Arial" panose="020B0604020202020204" pitchFamily="34" charset="0"/>
              <a:buChar char="•"/>
            </a:pPr>
            <a:r>
              <a:rPr lang="es-ES" dirty="0">
                <a:solidFill>
                  <a:srgbClr val="000000"/>
                </a:solidFill>
                <a:latin typeface="Work Sans"/>
              </a:rPr>
              <a:t>A los padres/cuidadores/visitantes se les proporcionarán máscaras según sea necesario</a:t>
            </a:r>
            <a:endParaRPr lang="en-US" dirty="0"/>
          </a:p>
        </p:txBody>
      </p:sp>
    </p:spTree>
    <p:extLst>
      <p:ext uri="{BB962C8B-B14F-4D97-AF65-F5344CB8AC3E}">
        <p14:creationId xmlns:p14="http://schemas.microsoft.com/office/powerpoint/2010/main" val="285072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598354"/>
          </a:xfrm>
        </p:spPr>
        <p:txBody>
          <a:bodyPr>
            <a:normAutofit fontScale="90000"/>
          </a:bodyPr>
          <a:lstStyle/>
          <a:p>
            <a:r>
              <a:rPr lang="en-US" dirty="0"/>
              <a:t/>
            </a:r>
            <a:br>
              <a:rPr lang="en-US" dirty="0"/>
            </a:br>
            <a:r>
              <a:rPr lang="en-US" dirty="0"/>
              <a:t>¡</a:t>
            </a:r>
            <a:r>
              <a:rPr lang="en-US" dirty="0" err="1"/>
              <a:t>Bienvenidos</a:t>
            </a:r>
            <a:r>
              <a:rPr lang="en-US" dirty="0"/>
              <a:t>!
</a:t>
            </a:r>
          </a:p>
        </p:txBody>
      </p:sp>
      <p:sp>
        <p:nvSpPr>
          <p:cNvPr id="3" name="Content Placeholder 2"/>
          <p:cNvSpPr>
            <a:spLocks noGrp="1"/>
          </p:cNvSpPr>
          <p:nvPr>
            <p:ph idx="1"/>
          </p:nvPr>
        </p:nvSpPr>
        <p:spPr>
          <a:xfrm>
            <a:off x="575187" y="1624232"/>
            <a:ext cx="8229600" cy="4078478"/>
          </a:xfrm>
        </p:spPr>
        <p:txBody>
          <a:bodyPr>
            <a:noAutofit/>
          </a:bodyPr>
          <a:lstStyle/>
          <a:p>
            <a:pPr marL="0" indent="0">
              <a:buNone/>
            </a:pPr>
            <a:r>
              <a:rPr lang="es-ES" sz="2000" dirty="0"/>
              <a:t>Esta es una sesión informativa para resaltar los protocolos y procedimientos de seguridad esperados para el aprendizaje híbrido.
Por favor, silencien los micrófonos.
La reunión está siendo grabada para las familias que no pueden asistir, y se colocará una copia de esta grabación en nuestro sitio web.
Si tiene preguntas durante la presentación, colóquelas en el chat. </a:t>
            </a:r>
            <a:endParaRPr lang="en-US" sz="2000" dirty="0"/>
          </a:p>
          <a:p>
            <a:r>
              <a:rPr lang="es-ES" sz="2000" dirty="0"/>
              <a:t>Tendremos una sesión de preguntas y respuestas al final de la presentación.
Si está llamando, por favor envié un mensaje a la dirección de correo electrónico designada, y responderemos dentro de las 48 horas.</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803615"/>
          </a:xfrm>
        </p:spPr>
        <p:txBody>
          <a:bodyPr>
            <a:normAutofit fontScale="90000"/>
          </a:bodyPr>
          <a:lstStyle/>
          <a:p>
            <a:r>
              <a:rPr lang="es-ES" dirty="0"/>
              <a:t/>
            </a:r>
            <a:br>
              <a:rPr lang="es-ES" dirty="0"/>
            </a:br>
            <a:r>
              <a:rPr lang="es-ES" dirty="0"/>
              <a:t>Lo que las Familias Pueden Esperar
</a:t>
            </a:r>
            <a:endParaRPr lang="en-US" dirty="0"/>
          </a:p>
        </p:txBody>
      </p:sp>
      <p:sp>
        <p:nvSpPr>
          <p:cNvPr id="3" name="Content Placeholder 2"/>
          <p:cNvSpPr>
            <a:spLocks noGrp="1"/>
          </p:cNvSpPr>
          <p:nvPr>
            <p:ph idx="1"/>
          </p:nvPr>
        </p:nvSpPr>
        <p:spPr>
          <a:xfrm>
            <a:off x="457200" y="1622324"/>
            <a:ext cx="8229600" cy="4072840"/>
          </a:xfrm>
        </p:spPr>
        <p:txBody>
          <a:bodyPr>
            <a:normAutofit fontScale="77500" lnSpcReduction="20000"/>
          </a:bodyPr>
          <a:lstStyle/>
          <a:p>
            <a:r>
              <a:rPr lang="es-ES" dirty="0"/>
              <a:t>Comunicación bidireccional (llamadas telefónicas, mensajes de texto, reuniones virtuales y correo electrónico)
Boletín informativo, actualizaciones a través de sitios web y redes sociales</a:t>
            </a:r>
            <a:endParaRPr lang="en-US" dirty="0"/>
          </a:p>
          <a:p>
            <a:r>
              <a:rPr lang="en-US" dirty="0" err="1"/>
              <a:t>Actividades</a:t>
            </a:r>
            <a:r>
              <a:rPr lang="en-US" dirty="0"/>
              <a:t> </a:t>
            </a:r>
            <a:r>
              <a:rPr lang="en-US" dirty="0" err="1"/>
              <a:t>virtuales</a:t>
            </a:r>
            <a:r>
              <a:rPr lang="en-US" dirty="0"/>
              <a:t> de </a:t>
            </a:r>
            <a:r>
              <a:rPr lang="en-US" dirty="0" err="1"/>
              <a:t>compromiso</a:t>
            </a:r>
            <a:r>
              <a:rPr lang="en-US" dirty="0"/>
              <a:t> familiar
</a:t>
            </a:r>
            <a:r>
              <a:rPr lang="es-ES" dirty="0"/>
              <a:t>Reuniones virtuales de SPO/PAC/PCO</a:t>
            </a:r>
            <a:endParaRPr lang="en-US" dirty="0"/>
          </a:p>
          <a:p>
            <a:r>
              <a:rPr lang="es-ES" dirty="0"/>
              <a:t>Conferencias virtuales o telefónicas de padres/maestros
</a:t>
            </a:r>
            <a:r>
              <a:rPr lang="es-ES" dirty="0">
                <a:solidFill>
                  <a:srgbClr val="000000"/>
                </a:solidFill>
                <a:latin typeface="Work Sans"/>
              </a:rPr>
              <a:t>Acceso a una línea directa COVID-19 para cualquier pregunta o inquietud,</a:t>
            </a:r>
            <a:r>
              <a:rPr lang="en-US" b="0" i="0" dirty="0">
                <a:solidFill>
                  <a:srgbClr val="000000"/>
                </a:solidFill>
                <a:effectLst/>
                <a:latin typeface="Work Sans"/>
              </a:rPr>
              <a:t> 216.838.WELL (9355)</a:t>
            </a:r>
          </a:p>
          <a:p>
            <a:pPr marL="0" indent="0">
              <a:buNone/>
            </a:pPr>
            <a:endParaRPr lang="en-US" dirty="0"/>
          </a:p>
        </p:txBody>
      </p:sp>
    </p:spTree>
    <p:extLst>
      <p:ext uri="{BB962C8B-B14F-4D97-AF65-F5344CB8AC3E}">
        <p14:creationId xmlns:p14="http://schemas.microsoft.com/office/powerpoint/2010/main" val="1682828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err="1"/>
              <a:t>Útiles</a:t>
            </a:r>
            <a:r>
              <a:rPr lang="en-US" dirty="0"/>
              <a:t> y </a:t>
            </a:r>
            <a:r>
              <a:rPr lang="en-US" dirty="0" err="1"/>
              <a:t>Materiales</a:t>
            </a:r>
            <a:r>
              <a:rPr lang="en-US" dirty="0"/>
              <a:t> </a:t>
            </a:r>
            <a:r>
              <a:rPr lang="en-US" dirty="0" err="1"/>
              <a:t>Escolares</a:t>
            </a:r>
            <a:r>
              <a:rPr lang="en-US" dirty="0"/>
              <a:t>
</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en-US" dirty="0"/>
              <a:t>Students should bring…</a:t>
            </a:r>
          </a:p>
          <a:p>
            <a:pPr marL="0" indent="0">
              <a:buNone/>
            </a:pPr>
            <a:r>
              <a:rPr lang="en-US" dirty="0"/>
              <a:t>Their district provided laptop fully charged</a:t>
            </a:r>
          </a:p>
          <a:p>
            <a:pPr marL="0" indent="0">
              <a:buNone/>
            </a:pPr>
            <a:r>
              <a:rPr lang="en-US" dirty="0"/>
              <a:t>Writing utensil and notebook</a:t>
            </a:r>
          </a:p>
          <a:p>
            <a:pPr marL="0" indent="0">
              <a:buNone/>
            </a:pPr>
            <a:r>
              <a:rPr lang="en-US" dirty="0"/>
              <a:t>Headphones to be used with laptop</a:t>
            </a:r>
          </a:p>
        </p:txBody>
      </p:sp>
    </p:spTree>
    <p:extLst>
      <p:ext uri="{BB962C8B-B14F-4D97-AF65-F5344CB8AC3E}">
        <p14:creationId xmlns:p14="http://schemas.microsoft.com/office/powerpoint/2010/main" val="2823127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24440"/>
            <a:ext cx="8229600" cy="1143000"/>
          </a:xfrm>
        </p:spPr>
        <p:txBody>
          <a:bodyPr>
            <a:normAutofit fontScale="90000"/>
          </a:bodyPr>
          <a:lstStyle/>
          <a:p>
            <a:r>
              <a:rPr lang="es-ES" dirty="0"/>
              <a:t/>
            </a:r>
            <a:br>
              <a:rPr lang="es-ES" dirty="0"/>
            </a:br>
            <a:r>
              <a:rPr lang="es-ES" dirty="0"/>
              <a:t>Apoyar el Aprendizaje Híbrido de Su Estudiante
</a:t>
            </a:r>
            <a:endParaRPr lang="en-US" dirty="0"/>
          </a:p>
        </p:txBody>
      </p:sp>
      <p:sp>
        <p:nvSpPr>
          <p:cNvPr id="3" name="Content Placeholder 2"/>
          <p:cNvSpPr>
            <a:spLocks noGrp="1"/>
          </p:cNvSpPr>
          <p:nvPr>
            <p:ph idx="1"/>
          </p:nvPr>
        </p:nvSpPr>
        <p:spPr>
          <a:xfrm>
            <a:off x="532614" y="1924000"/>
            <a:ext cx="8229600" cy="3656668"/>
          </a:xfrm>
        </p:spPr>
        <p:txBody>
          <a:bodyPr vert="horz" lIns="91440" tIns="45720" rIns="91440" bIns="45720" rtlCol="0" anchor="t">
            <a:normAutofit fontScale="62500" lnSpcReduction="20000"/>
          </a:bodyPr>
          <a:lstStyle/>
          <a:p>
            <a:r>
              <a:rPr lang="es-ES" dirty="0"/>
              <a:t>Volver a la rutina de ir a la escuela en persona, es decir, hacer la cama, el aseo personal, vestirse para la escuela, etc. 
Los uniformes escolares NO son necesarios, pero los estudiantes deben usar ropa apropiada para la escuela durante el aprendizaje híbrido y remoto.
Cree un horario con su hijo/hija y haga un compromiso de seguirlo.
La estructura y la rutina pueden ayudar en gran medida a su hijo/hija de no atrasarse en las tareas. </a:t>
            </a:r>
          </a:p>
          <a:p>
            <a:r>
              <a:rPr lang="es-ES" dirty="0"/>
              <a:t>Analice el horario de su familia e identifique los mejores momentos para el aprendizaje y la instrucción, así como la actividad física orientada a la familia, como los paseos al aire libre. 
Utilice un calendario familiar u otros objetos visuales para realizar un seguimiento de los días, plazos y asignaciones en persona y remotos.</a:t>
            </a:r>
            <a:endParaRPr lang="en-US" dirty="0"/>
          </a:p>
        </p:txBody>
      </p:sp>
    </p:spTree>
    <p:extLst>
      <p:ext uri="{BB962C8B-B14F-4D97-AF65-F5344CB8AC3E}">
        <p14:creationId xmlns:p14="http://schemas.microsoft.com/office/powerpoint/2010/main" val="3265706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8430"/>
            <a:ext cx="8229600" cy="1143000"/>
          </a:xfrm>
        </p:spPr>
        <p:txBody>
          <a:bodyPr>
            <a:normAutofit fontScale="90000"/>
          </a:bodyPr>
          <a:lstStyle/>
          <a:p>
            <a:r>
              <a:rPr lang="es-ES" dirty="0"/>
              <a:t/>
            </a:r>
            <a:br>
              <a:rPr lang="es-ES" dirty="0"/>
            </a:br>
            <a:r>
              <a:rPr lang="es-ES" dirty="0"/>
              <a:t>Apoyar el Bienestar Emocional Social de su Estudiante
</a:t>
            </a:r>
            <a:endParaRPr lang="en-US" dirty="0"/>
          </a:p>
        </p:txBody>
      </p:sp>
      <p:sp>
        <p:nvSpPr>
          <p:cNvPr id="3" name="Content Placeholder 2"/>
          <p:cNvSpPr>
            <a:spLocks noGrp="1"/>
          </p:cNvSpPr>
          <p:nvPr>
            <p:ph idx="1"/>
          </p:nvPr>
        </p:nvSpPr>
        <p:spPr>
          <a:xfrm>
            <a:off x="457200" y="2018710"/>
            <a:ext cx="8229600" cy="4077584"/>
          </a:xfrm>
        </p:spPr>
        <p:txBody>
          <a:bodyPr>
            <a:normAutofit fontScale="92500"/>
          </a:bodyPr>
          <a:lstStyle/>
          <a:p>
            <a:r>
              <a:rPr lang="es-ES" sz="2400" dirty="0"/>
              <a:t>Esté atento a los cambios de comportamiento en su hijo/hija (por ejemplo, llanto o irritación excesivos, preocupación o tristeza excesivas, hábitos de alimentación o sueño poco saludables, dificultad para concentrarse), que pueden ser signos de que su hijo/hija tiene problemas de estrés y ansiedad.
Pregunte cómo se siente su hijo/hija y comunique que lo que puede estar sintiendo es normal.
Identifique oportunidades para que su hijo/hija esté físicamente activo/a durante el aprendizaje híbrido/virtual/en casa.
Póngase en contacto con el personal escolar para obtener apoyo.</a:t>
            </a:r>
            <a:endParaRPr lang="en-US" dirty="0"/>
          </a:p>
        </p:txBody>
      </p:sp>
    </p:spTree>
    <p:extLst>
      <p:ext uri="{BB962C8B-B14F-4D97-AF65-F5344CB8AC3E}">
        <p14:creationId xmlns:p14="http://schemas.microsoft.com/office/powerpoint/2010/main" val="2850262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43294"/>
            <a:ext cx="8229600" cy="1143000"/>
          </a:xfrm>
        </p:spPr>
        <p:txBody>
          <a:bodyPr>
            <a:normAutofit fontScale="90000"/>
          </a:bodyPr>
          <a:lstStyle/>
          <a:p>
            <a:r>
              <a:rPr lang="en-US" dirty="0" err="1"/>
              <a:t>Distribución</a:t>
            </a:r>
            <a:r>
              <a:rPr lang="en-US" dirty="0"/>
              <a:t> de Alimentos 
</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es-ES" dirty="0"/>
              <a:t>John Marshall es una ubicación de distribución de escuela secundaria. Todos los martes de 10:00 a. M. A 2:30 p. M. En la cafetería se puede recoger comida para una semana.</a:t>
            </a:r>
          </a:p>
          <a:p>
            <a:pPr marL="0" indent="0">
              <a:buNone/>
            </a:pPr>
            <a:endParaRPr lang="es-ES" dirty="0"/>
          </a:p>
          <a:p>
            <a:pPr marL="0" indent="0">
              <a:buNone/>
            </a:pPr>
            <a:r>
              <a:rPr lang="es-ES" dirty="0"/>
              <a:t>Todas las escuelas primarias distribuyen todos los días excepto los martes.</a:t>
            </a:r>
            <a:r>
              <a:rPr lang="en-US" dirty="0"/>
              <a:t>	</a:t>
            </a:r>
          </a:p>
        </p:txBody>
      </p:sp>
    </p:spTree>
    <p:extLst>
      <p:ext uri="{BB962C8B-B14F-4D97-AF65-F5344CB8AC3E}">
        <p14:creationId xmlns:p14="http://schemas.microsoft.com/office/powerpoint/2010/main" val="1812080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s-PR" dirty="0"/>
              <a:t>Transportación </a:t>
            </a:r>
            <a:r>
              <a:rPr lang="en-US" dirty="0"/>
              <a:t>
</a:t>
            </a:r>
          </a:p>
        </p:txBody>
      </p:sp>
      <p:sp>
        <p:nvSpPr>
          <p:cNvPr id="3" name="Content Placeholder 2"/>
          <p:cNvSpPr>
            <a:spLocks noGrp="1"/>
          </p:cNvSpPr>
          <p:nvPr>
            <p:ph idx="1"/>
          </p:nvPr>
        </p:nvSpPr>
        <p:spPr>
          <a:xfrm>
            <a:off x="457200" y="2164760"/>
            <a:ext cx="8229600" cy="3874532"/>
          </a:xfrm>
        </p:spPr>
        <p:txBody>
          <a:bodyPr>
            <a:normAutofit fontScale="92500"/>
          </a:bodyPr>
          <a:lstStyle/>
          <a:p>
            <a:pPr marL="0" indent="0">
              <a:buNone/>
            </a:pPr>
            <a:endParaRPr lang="en-US" dirty="0"/>
          </a:p>
          <a:p>
            <a:pPr marL="0" indent="0">
              <a:buNone/>
            </a:pPr>
            <a:r>
              <a:rPr lang="es-ES" dirty="0"/>
              <a:t>Los pases de RTA se distribuirán a los estudiantes semanalmente según los datos del distrito que determinan los estudiantes que califican para el transporte.</a:t>
            </a:r>
          </a:p>
          <a:p>
            <a:pPr marL="0" indent="0">
              <a:buNone/>
            </a:pPr>
            <a:endParaRPr lang="es-ES" dirty="0"/>
          </a:p>
          <a:p>
            <a:pPr marL="0" indent="0">
              <a:buNone/>
            </a:pPr>
            <a:r>
              <a:rPr lang="es-ES" dirty="0"/>
              <a:t>(NOTA: actualice su dirección en nuestro sistema)</a:t>
            </a:r>
            <a:endParaRPr lang="en-US" dirty="0"/>
          </a:p>
        </p:txBody>
      </p:sp>
    </p:spTree>
    <p:extLst>
      <p:ext uri="{BB962C8B-B14F-4D97-AF65-F5344CB8AC3E}">
        <p14:creationId xmlns:p14="http://schemas.microsoft.com/office/powerpoint/2010/main" val="2852720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9854"/>
            <a:ext cx="8229600" cy="1143000"/>
          </a:xfrm>
        </p:spPr>
        <p:txBody>
          <a:bodyPr>
            <a:normAutofit fontScale="90000"/>
          </a:bodyPr>
          <a:lstStyle/>
          <a:p>
            <a:r>
              <a:rPr lang="es-ES" dirty="0"/>
              <a:t>Apoyos y Recursos en Nuestra Escuela
</a:t>
            </a:r>
            <a:endParaRPr lang="en-US" dirty="0"/>
          </a:p>
        </p:txBody>
      </p:sp>
      <p:sp>
        <p:nvSpPr>
          <p:cNvPr id="3" name="Content Placeholder 2"/>
          <p:cNvSpPr>
            <a:spLocks noGrp="1"/>
          </p:cNvSpPr>
          <p:nvPr>
            <p:ph idx="1"/>
          </p:nvPr>
        </p:nvSpPr>
        <p:spPr>
          <a:xfrm>
            <a:off x="457200" y="1809946"/>
            <a:ext cx="8229600" cy="4252003"/>
          </a:xfrm>
        </p:spPr>
        <p:txBody>
          <a:bodyPr>
            <a:normAutofit/>
          </a:bodyPr>
          <a:lstStyle/>
          <a:p>
            <a:pPr marL="514350" indent="-514350">
              <a:buAutoNum type="arabicPeriod"/>
            </a:pPr>
            <a:r>
              <a:rPr lang="en-US" sz="1800" dirty="0"/>
              <a:t>Family Support Specialist : Tia Hickson- (216)219-1098</a:t>
            </a:r>
          </a:p>
          <a:p>
            <a:pPr marL="400050" lvl="1" indent="0">
              <a:buNone/>
            </a:pPr>
            <a:r>
              <a:rPr lang="en-US" sz="1800" dirty="0"/>
              <a:t>				a</a:t>
            </a:r>
            <a:r>
              <a:rPr lang="en-US" sz="1800" b="1" dirty="0"/>
              <a:t>. </a:t>
            </a:r>
            <a:r>
              <a:rPr lang="es-ES" sz="1800" b="1" dirty="0"/>
              <a:t>Tenemos un nuevo programa llamado Programa piloto de salud integrado: este programa ofrece apoyo físico y mental. A continuación, verá las agencias con las que estamos asociados para ambas categorías. Si está interesado, comuníquese con la Sra. Hickson o con cualquier administrador para obtener una referencia</a:t>
            </a:r>
            <a:r>
              <a:rPr lang="es-ES" sz="1800" b="1" dirty="0" smtClean="0"/>
              <a:t>.</a:t>
            </a:r>
            <a:endParaRPr lang="en-US" sz="1800" b="1" dirty="0"/>
          </a:p>
          <a:p>
            <a:pPr marL="400050" lvl="1" indent="0">
              <a:buNone/>
            </a:pPr>
            <a:endParaRPr lang="en-US" sz="1800" b="1" dirty="0"/>
          </a:p>
          <a:p>
            <a:pPr marL="400050" lvl="1" indent="0">
              <a:buNone/>
            </a:pPr>
            <a:endParaRPr lang="en-US" sz="1800" b="1" dirty="0"/>
          </a:p>
          <a:p>
            <a:pPr marL="400050" lvl="1" indent="0">
              <a:buNone/>
            </a:pPr>
            <a:endParaRPr lang="en-US" sz="1800" dirty="0" smtClean="0"/>
          </a:p>
          <a:p>
            <a:pPr marL="400050" lvl="1" indent="0">
              <a:buNone/>
            </a:pPr>
            <a:endParaRPr lang="en-US" sz="1800" dirty="0"/>
          </a:p>
          <a:p>
            <a:pPr marL="514350" indent="-514350">
              <a:buAutoNum type="arabicPeriod"/>
            </a:pPr>
            <a:r>
              <a:rPr lang="en-US" sz="1800" dirty="0"/>
              <a:t>School distress hotline (call or text) : (440) 373-7955</a:t>
            </a:r>
          </a:p>
          <a:p>
            <a:pPr marL="514350" indent="-514350">
              <a:buAutoNum type="arabicPeriod"/>
            </a:pPr>
            <a:r>
              <a:rPr lang="en-US" sz="1800" dirty="0"/>
              <a:t>Social Emotional Learning Coordinator: Alicia Patton – (216) 838-6050</a:t>
            </a:r>
            <a:endParaRPr lang="en-US" sz="1800" dirty="0">
              <a:solidFill>
                <a:srgbClr val="FF0000"/>
              </a:solidFill>
            </a:endParaRPr>
          </a:p>
        </p:txBody>
      </p:sp>
      <p:pic>
        <p:nvPicPr>
          <p:cNvPr id="4" name="Picture 3"/>
          <p:cNvPicPr>
            <a:picLocks noChangeAspect="1"/>
          </p:cNvPicPr>
          <p:nvPr/>
        </p:nvPicPr>
        <p:blipFill>
          <a:blip r:embed="rId3"/>
          <a:stretch>
            <a:fillRect/>
          </a:stretch>
        </p:blipFill>
        <p:spPr>
          <a:xfrm>
            <a:off x="1406972" y="3625947"/>
            <a:ext cx="6133108" cy="1237595"/>
          </a:xfrm>
          <a:prstGeom prst="rect">
            <a:avLst/>
          </a:prstGeom>
        </p:spPr>
      </p:pic>
    </p:spTree>
    <p:extLst>
      <p:ext uri="{BB962C8B-B14F-4D97-AF65-F5344CB8AC3E}">
        <p14:creationId xmlns:p14="http://schemas.microsoft.com/office/powerpoint/2010/main" val="2571795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a:t/>
            </a:r>
            <a:br>
              <a:rPr lang="en-US" dirty="0"/>
            </a:br>
            <a:r>
              <a:rPr lang="en-US" dirty="0" err="1"/>
              <a:t>Preguntas</a:t>
            </a:r>
            <a:r>
              <a:rPr lang="en-US" dirty="0"/>
              <a:t> y </a:t>
            </a:r>
            <a:r>
              <a:rPr lang="en-US" dirty="0" err="1"/>
              <a:t>Respuestas</a:t>
            </a:r>
            <a:r>
              <a:rPr lang="en-US" dirty="0"/>
              <a:t>
</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es-ES" dirty="0"/>
              <a:t>Por favor, coloque sus preguntas o comentarios en el chat.
Si está participando por teléfono, envíe sus preguntas o comentarios por correo electrónico a </a:t>
            </a:r>
            <a:r>
              <a:rPr lang="en-US" dirty="0" smtClean="0">
                <a:solidFill>
                  <a:srgbClr val="FF0000"/>
                </a:solidFill>
                <a:hlinkClick r:id="rId4"/>
              </a:rPr>
              <a:t>timothy.primus@clevelandmetroschools.org</a:t>
            </a:r>
            <a:r>
              <a:rPr lang="en-US" dirty="0" smtClean="0"/>
              <a:t>.</a:t>
            </a:r>
            <a:r>
              <a:rPr lang="en-US" dirty="0" smtClean="0">
                <a:solidFill>
                  <a:srgbClr val="FF0000"/>
                </a:solidFill>
              </a:rPr>
              <a:t> </a:t>
            </a:r>
            <a:endParaRPr lang="en-US" dirty="0">
              <a:solidFill>
                <a:srgbClr val="FF0000"/>
              </a:solidFill>
            </a:endParaRPr>
          </a:p>
          <a:p>
            <a:pPr marL="0" indent="0">
              <a:buNone/>
            </a:pPr>
            <a:r>
              <a:rPr lang="en-US" dirty="0"/>
              <a:t>	</a:t>
            </a:r>
          </a:p>
        </p:txBody>
      </p:sp>
    </p:spTree>
    <p:extLst>
      <p:ext uri="{BB962C8B-B14F-4D97-AF65-F5344CB8AC3E}">
        <p14:creationId xmlns:p14="http://schemas.microsoft.com/office/powerpoint/2010/main" val="4258082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a:t/>
            </a:r>
            <a:br>
              <a:rPr lang="en-US" dirty="0"/>
            </a:br>
            <a:r>
              <a:rPr lang="en-US" dirty="0" err="1"/>
              <a:t>Comentarios</a:t>
            </a:r>
            <a:r>
              <a:rPr lang="en-US" dirty="0"/>
              <a:t> Finales
</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308802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407355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5245" y="622062"/>
            <a:ext cx="8229600" cy="1143000"/>
          </a:xfrm>
        </p:spPr>
        <p:txBody>
          <a:bodyPr>
            <a:normAutofit fontScale="90000"/>
          </a:bodyPr>
          <a:lstStyle/>
          <a:p>
            <a:r>
              <a:rPr lang="en-US" dirty="0">
                <a:cs typeface="Calibri"/>
              </a:rPr>
              <a:t/>
            </a:r>
            <a:br>
              <a:rPr lang="en-US" dirty="0">
                <a:cs typeface="Calibri"/>
              </a:rPr>
            </a:br>
            <a:r>
              <a:rPr lang="en-US" dirty="0" err="1">
                <a:cs typeface="Calibri"/>
              </a:rPr>
              <a:t>Nuestras</a:t>
            </a:r>
            <a:r>
              <a:rPr lang="en-US" dirty="0">
                <a:cs typeface="Calibri"/>
              </a:rPr>
              <a:t> </a:t>
            </a:r>
            <a:r>
              <a:rPr lang="en-US" dirty="0" err="1">
                <a:cs typeface="Calibri"/>
              </a:rPr>
              <a:t>Prioridades</a:t>
            </a:r>
            <a:r>
              <a:rPr lang="en-US" dirty="0">
                <a:cs typeface="Calibri"/>
              </a:rPr>
              <a:t>
</a:t>
            </a:r>
            <a:endParaRPr lang="en-US" dirty="0"/>
          </a:p>
        </p:txBody>
      </p:sp>
      <p:sp>
        <p:nvSpPr>
          <p:cNvPr id="3" name="Content Placeholder 2"/>
          <p:cNvSpPr>
            <a:spLocks noGrp="1"/>
          </p:cNvSpPr>
          <p:nvPr>
            <p:ph idx="1"/>
          </p:nvPr>
        </p:nvSpPr>
        <p:spPr>
          <a:xfrm>
            <a:off x="457200" y="2164760"/>
            <a:ext cx="8229600" cy="3874532"/>
          </a:xfrm>
        </p:spPr>
        <p:txBody>
          <a:bodyPr vert="horz" lIns="91440" tIns="45720" rIns="91440" bIns="45720" rtlCol="0" anchor="t">
            <a:normAutofit/>
          </a:bodyPr>
          <a:lstStyle/>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xmlns="" id="{5678BDEB-92B8-47F0-BBA7-F0A8395980BA}"/>
              </a:ext>
            </a:extLst>
          </p:cNvPr>
          <p:cNvSpPr txBox="1"/>
          <p:nvPr/>
        </p:nvSpPr>
        <p:spPr>
          <a:xfrm>
            <a:off x="668797" y="1575823"/>
            <a:ext cx="7702497" cy="61863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s-ES" sz="2000" dirty="0">
                <a:solidFill>
                  <a:srgbClr val="000000"/>
                </a:solidFill>
                <a:cs typeface="Calibri"/>
              </a:rPr>
              <a:t>Mantener la salud, la seguridad y el bienestar de nuestros estudiantes y personal
</a:t>
            </a:r>
            <a:r>
              <a:rPr lang="es-ES" sz="2000" dirty="0">
                <a:ea typeface="+mn-lt"/>
                <a:cs typeface="+mn-lt"/>
              </a:rPr>
              <a:t>Ejemplificar la excelencia en el aprendizaje y la enseñanza, lleno de alegría y alineado con un plan de estudios básico coherente y unificado</a:t>
            </a:r>
            <a:endParaRPr lang="en-US" sz="2000" dirty="0">
              <a:cs typeface="Calibri"/>
            </a:endParaRPr>
          </a:p>
          <a:p>
            <a:pPr marL="285750" indent="-285750">
              <a:buFont typeface="Arial"/>
              <a:buChar char="•"/>
            </a:pPr>
            <a:r>
              <a:rPr lang="es-ES" sz="2000" b="1" dirty="0">
                <a:ea typeface="+mn-lt"/>
                <a:cs typeface="+mn-lt"/>
              </a:rPr>
              <a:t>Apoyar a nuestros estudiantes, personal y familias a medida que se adaptan a nuevos métodos y ritmos de aprendizaje y enseñanza
</a:t>
            </a:r>
            <a:r>
              <a:rPr lang="es-ES" sz="2000" dirty="0">
                <a:ea typeface="+mn-lt"/>
                <a:cs typeface="+mn-lt"/>
              </a:rPr>
              <a:t>Garantizar la eficiencia operativa en toda la organización para fomentar la flexibilidad y la salud financiera</a:t>
            </a:r>
            <a:endParaRPr lang="en-US" sz="2000" dirty="0">
              <a:cs typeface="Calibri"/>
            </a:endParaRPr>
          </a:p>
          <a:p>
            <a:pPr marL="285750" indent="-285750">
              <a:buFont typeface="Arial"/>
              <a:buChar char="•"/>
            </a:pPr>
            <a:r>
              <a:rPr lang="es-ES" sz="2000" dirty="0">
                <a:ea typeface="+mn-lt"/>
                <a:cs typeface="+mn-lt"/>
              </a:rPr>
              <a:t>Asociarse con organizaciones comunitarias y aprovechar los locales activos para apoyar más plena y equitativamente a nuestros estudiantes y sus familias
</a:t>
            </a:r>
            <a:r>
              <a:rPr lang="es-ES" sz="2000" dirty="0">
                <a:solidFill>
                  <a:srgbClr val="000000"/>
                </a:solidFill>
                <a:ea typeface="+mn-lt"/>
                <a:cs typeface="+mn-lt"/>
              </a:rPr>
              <a:t>Para ver más detalles sobre los protocolos de salud y seguridad vigentes en cada escuela, visite nuestro sitio web en:
</a:t>
            </a:r>
            <a:r>
              <a:rPr lang="en-US" sz="2000" dirty="0">
                <a:ea typeface="+mn-lt"/>
                <a:cs typeface="+mn-lt"/>
                <a:hlinkClick r:id="rId4"/>
              </a:rPr>
              <a:t>https://www.clevelandmetroschools.org/Hybrid</a:t>
            </a:r>
            <a:endParaRPr lang="en-US" sz="2000" dirty="0">
              <a:ea typeface="+mn-lt"/>
              <a:cs typeface="+mn-lt"/>
            </a:endParaRPr>
          </a:p>
          <a:p>
            <a:endParaRPr lang="en-US" sz="2000" dirty="0">
              <a:ea typeface="+mn-lt"/>
              <a:cs typeface="+mn-lt"/>
            </a:endParaRPr>
          </a:p>
          <a:p>
            <a:endParaRPr lang="en-US" dirty="0"/>
          </a:p>
          <a:p>
            <a:endParaRPr lang="en-US" sz="2000" dirty="0">
              <a:solidFill>
                <a:srgbClr val="000000"/>
              </a:solidFill>
              <a:latin typeface="Calibri"/>
              <a:ea typeface="+mn-lt"/>
              <a:cs typeface="+mn-lt"/>
            </a:endParaRPr>
          </a:p>
          <a:p>
            <a:endParaRPr lang="en-US" sz="2000" dirty="0">
              <a:solidFill>
                <a:srgbClr val="000000"/>
              </a:solidFill>
              <a:latin typeface="Calibri"/>
              <a:ea typeface="+mn-lt"/>
              <a:cs typeface="+mn-lt"/>
            </a:endParaRPr>
          </a:p>
          <a:p>
            <a:pPr marL="285750" indent="-285750">
              <a:buFont typeface="Arial"/>
              <a:buChar char="•"/>
            </a:pPr>
            <a:r>
              <a:rPr lang="en-US" dirty="0">
                <a:solidFill>
                  <a:srgbClr val="FFFFFF"/>
                </a:solidFill>
                <a:latin typeface="Work Sans"/>
                <a:ea typeface="+mn-lt"/>
                <a:cs typeface="+mn-lt"/>
              </a:rPr>
              <a:t> </a:t>
            </a:r>
            <a:r>
              <a:rPr lang="en-US" dirty="0">
                <a:solidFill>
                  <a:srgbClr val="FFFFFF"/>
                </a:solidFill>
                <a:latin typeface="Work Sans"/>
              </a:rPr>
              <a:t>and well-being of our s</a:t>
            </a:r>
            <a:endParaRPr lang="en-US" dirty="0">
              <a:solidFill>
                <a:srgbClr val="000000"/>
              </a:solidFill>
              <a:latin typeface="Calibri"/>
              <a:cs typeface="Calibri"/>
            </a:endParaRPr>
          </a:p>
        </p:txBody>
      </p:sp>
    </p:spTree>
    <p:extLst>
      <p:ext uri="{BB962C8B-B14F-4D97-AF65-F5344CB8AC3E}">
        <p14:creationId xmlns:p14="http://schemas.microsoft.com/office/powerpoint/2010/main" val="2654195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563071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pic>
        <p:nvPicPr>
          <p:cNvPr id="5" name="Picture 4" descr="Graphical user interface, website&#10;&#10;Description automatically generated">
            <a:extLst>
              <a:ext uri="{FF2B5EF4-FFF2-40B4-BE49-F238E27FC236}">
                <a16:creationId xmlns:a16="http://schemas.microsoft.com/office/drawing/2014/main" xmlns="" id="{B6E16FA6-465E-4596-BBAC-4C434EE8C701}"/>
              </a:ext>
            </a:extLst>
          </p:cNvPr>
          <p:cNvPicPr>
            <a:picLocks noChangeAspect="1"/>
          </p:cNvPicPr>
          <p:nvPr/>
        </p:nvPicPr>
        <p:blipFill>
          <a:blip r:embed="rId4"/>
          <a:stretch>
            <a:fillRect/>
          </a:stretch>
        </p:blipFill>
        <p:spPr>
          <a:xfrm>
            <a:off x="1255486" y="1094011"/>
            <a:ext cx="6200407" cy="4363482"/>
          </a:xfrm>
          <a:prstGeom prst="rect">
            <a:avLst/>
          </a:prstGeom>
        </p:spPr>
      </p:pic>
    </p:spTree>
    <p:extLst>
      <p:ext uri="{BB962C8B-B14F-4D97-AF65-F5344CB8AC3E}">
        <p14:creationId xmlns:p14="http://schemas.microsoft.com/office/powerpoint/2010/main" val="534034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s-PR" dirty="0"/>
              <a:t>Información para optar No</a:t>
            </a:r>
          </a:p>
        </p:txBody>
      </p:sp>
      <p:sp>
        <p:nvSpPr>
          <p:cNvPr id="3" name="Content Placeholder 2"/>
          <p:cNvSpPr>
            <a:spLocks noGrp="1"/>
          </p:cNvSpPr>
          <p:nvPr>
            <p:ph idx="1"/>
          </p:nvPr>
        </p:nvSpPr>
        <p:spPr>
          <a:xfrm>
            <a:off x="457200" y="1800966"/>
            <a:ext cx="8229600" cy="3874532"/>
          </a:xfrm>
        </p:spPr>
        <p:txBody>
          <a:bodyPr>
            <a:normAutofit fontScale="92500" lnSpcReduction="20000"/>
          </a:bodyPr>
          <a:lstStyle/>
          <a:p>
            <a:pPr marL="0" indent="0">
              <a:buNone/>
            </a:pPr>
            <a:r>
              <a:rPr lang="es-ES" dirty="0"/>
              <a:t>Las familias que desean permanecer en el aprendizaje remoto pueden hacerlo llamando al 216.838.3675 para hablar con un especialista en inscripción. La fecha límite para optar por no participar es el 19 de marzo.
También puede usar el enlace en la página híbrida del distrito</a:t>
            </a:r>
            <a:r>
              <a:rPr lang="en-US" dirty="0"/>
              <a:t>.</a:t>
            </a:r>
          </a:p>
          <a:p>
            <a:pPr marL="0" indent="0">
              <a:buNone/>
            </a:pPr>
            <a:r>
              <a:rPr lang="en-US" dirty="0">
                <a:hlinkClick r:id="rId4"/>
              </a:rPr>
              <a:t>https://app.smartsheet.com/b/form/19ee16ad3d12405dbb17fee28549f341</a:t>
            </a:r>
            <a:endParaRPr lang="en-US" dirty="0"/>
          </a:p>
          <a:p>
            <a:pPr marL="0" indent="0">
              <a:buNone/>
            </a:pPr>
            <a:endParaRPr lang="en-US" dirty="0"/>
          </a:p>
        </p:txBody>
      </p:sp>
    </p:spTree>
    <p:extLst>
      <p:ext uri="{BB962C8B-B14F-4D97-AF65-F5344CB8AC3E}">
        <p14:creationId xmlns:p14="http://schemas.microsoft.com/office/powerpoint/2010/main" val="556063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783849"/>
          </a:xfrm>
        </p:spPr>
        <p:txBody>
          <a:bodyPr>
            <a:normAutofit fontScale="90000"/>
          </a:bodyPr>
          <a:lstStyle/>
          <a:p>
            <a:r>
              <a:rPr lang="en-US" dirty="0"/>
              <a:t/>
            </a:r>
            <a:br>
              <a:rPr lang="en-US" dirty="0"/>
            </a:br>
            <a:r>
              <a:rPr lang="en-US" dirty="0" err="1"/>
              <a:t>Contactos</a:t>
            </a:r>
            <a:r>
              <a:rPr lang="en-US" dirty="0"/>
              <a:t> </a:t>
            </a:r>
            <a:r>
              <a:rPr lang="en-US" dirty="0" err="1"/>
              <a:t>Importantes</a:t>
            </a:r>
            <a:r>
              <a:rPr lang="en-US" dirty="0"/>
              <a:t>
</a:t>
            </a:r>
          </a:p>
        </p:txBody>
      </p:sp>
      <p:sp>
        <p:nvSpPr>
          <p:cNvPr id="3" name="Content Placeholder 2"/>
          <p:cNvSpPr>
            <a:spLocks noGrp="1"/>
          </p:cNvSpPr>
          <p:nvPr>
            <p:ph idx="1"/>
          </p:nvPr>
        </p:nvSpPr>
        <p:spPr>
          <a:xfrm>
            <a:off x="1074656" y="1772239"/>
            <a:ext cx="7612144" cy="3855563"/>
          </a:xfrm>
        </p:spPr>
        <p:txBody>
          <a:bodyPr vert="horz" lIns="91440" tIns="45720" rIns="91440" bIns="45720" rtlCol="0" anchor="t">
            <a:normAutofit fontScale="92500" lnSpcReduction="10000"/>
          </a:bodyPr>
          <a:lstStyle/>
          <a:p>
            <a:pPr marL="0" indent="0">
              <a:buNone/>
            </a:pPr>
            <a:r>
              <a:rPr lang="en-US" sz="2400" dirty="0"/>
              <a:t>Principal: </a:t>
            </a:r>
            <a:r>
              <a:rPr lang="en-US" sz="2400" dirty="0" smtClean="0"/>
              <a:t>Timothy Primus</a:t>
            </a:r>
            <a:endParaRPr lang="en-US" sz="2400" dirty="0"/>
          </a:p>
          <a:p>
            <a:pPr marL="0" indent="0">
              <a:buNone/>
            </a:pPr>
            <a:r>
              <a:rPr lang="en-US" sz="2400" dirty="0"/>
              <a:t>Assistant Principal: </a:t>
            </a:r>
            <a:r>
              <a:rPr lang="en-US" sz="2400" dirty="0" smtClean="0"/>
              <a:t>Jason </a:t>
            </a:r>
            <a:r>
              <a:rPr lang="en-US" sz="2400" dirty="0" err="1" smtClean="0"/>
              <a:t>Clotman</a:t>
            </a:r>
            <a:endParaRPr lang="en-US" sz="2400" dirty="0"/>
          </a:p>
          <a:p>
            <a:pPr marL="0" indent="0">
              <a:buNone/>
            </a:pPr>
            <a:r>
              <a:rPr lang="en-US" sz="2400" dirty="0" smtClean="0"/>
              <a:t>Coordinator of Community &amp; Business Leadership: Crystal Turnbo</a:t>
            </a:r>
            <a:endParaRPr lang="en-US" sz="2400" dirty="0"/>
          </a:p>
          <a:p>
            <a:pPr marL="0" indent="0">
              <a:buNone/>
            </a:pPr>
            <a:r>
              <a:rPr lang="en-US" sz="2400" dirty="0"/>
              <a:t>Counselor: </a:t>
            </a:r>
            <a:r>
              <a:rPr lang="en-US" sz="2400" dirty="0" smtClean="0"/>
              <a:t>Nichole </a:t>
            </a:r>
            <a:r>
              <a:rPr lang="en-US" sz="2400" dirty="0" err="1" smtClean="0"/>
              <a:t>McCroskey</a:t>
            </a:r>
            <a:endParaRPr lang="en-US" sz="2400" dirty="0"/>
          </a:p>
          <a:p>
            <a:pPr marL="0" indent="0">
              <a:buNone/>
            </a:pPr>
            <a:r>
              <a:rPr lang="en-US" sz="2400" dirty="0" smtClean="0"/>
              <a:t>School </a:t>
            </a:r>
            <a:r>
              <a:rPr lang="en-US" sz="2400" dirty="0"/>
              <a:t>Secretary: </a:t>
            </a:r>
            <a:r>
              <a:rPr lang="en-US" sz="2400" dirty="0" smtClean="0"/>
              <a:t>Samira </a:t>
            </a:r>
            <a:r>
              <a:rPr lang="en-US" sz="2400" dirty="0" err="1" smtClean="0"/>
              <a:t>Farraj</a:t>
            </a:r>
            <a:endParaRPr lang="en-US" sz="2400" dirty="0"/>
          </a:p>
          <a:p>
            <a:pPr marL="0" indent="0">
              <a:buNone/>
            </a:pPr>
            <a:endParaRPr lang="en-US" sz="2400" dirty="0"/>
          </a:p>
          <a:p>
            <a:pPr marL="0" indent="0">
              <a:buNone/>
            </a:pPr>
            <a:r>
              <a:rPr lang="en-US" sz="2400" dirty="0"/>
              <a:t>School phone: (216) </a:t>
            </a:r>
            <a:r>
              <a:rPr lang="en-US" sz="2400" dirty="0" smtClean="0"/>
              <a:t>838-6100</a:t>
            </a:r>
            <a:endParaRPr lang="en-US" sz="2400" dirty="0"/>
          </a:p>
          <a:p>
            <a:pPr marL="0" indent="0">
              <a:buNone/>
            </a:pPr>
            <a:r>
              <a:rPr lang="en-US" sz="2400" dirty="0"/>
              <a:t>School Website: </a:t>
            </a:r>
            <a:r>
              <a:rPr lang="en-US" sz="2400" dirty="0" smtClean="0">
                <a:hlinkClick r:id="rId3"/>
              </a:rPr>
              <a:t>www.clevelandmetroschools.org/JMSOE</a:t>
            </a:r>
            <a:r>
              <a:rPr lang="en-US" sz="2400" dirty="0" smtClean="0"/>
              <a:t> </a:t>
            </a:r>
            <a:r>
              <a:rPr lang="es-ES" sz="2400" dirty="0" smtClean="0"/>
              <a:t>: </a:t>
            </a:r>
            <a:r>
              <a:rPr lang="es-ES" sz="2400" dirty="0"/>
              <a:t>todos los correos electrónicos del personal se pueden encontrar en el sitio web</a:t>
            </a:r>
            <a:endParaRPr lang="en-US" sz="2400" dirty="0">
              <a:cs typeface="Calibri"/>
            </a:endParaRPr>
          </a:p>
        </p:txBody>
      </p:sp>
    </p:spTree>
    <p:extLst>
      <p:ext uri="{BB962C8B-B14F-4D97-AF65-F5344CB8AC3E}">
        <p14:creationId xmlns:p14="http://schemas.microsoft.com/office/powerpoint/2010/main" val="3739168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xmlns="" id="{97DA54D9-4130-403A-9B8C-F8930A7E6536}"/>
              </a:ext>
            </a:extLst>
          </p:cNvPr>
          <p:cNvSpPr>
            <a:spLocks noGrp="1"/>
          </p:cNvSpPr>
          <p:nvPr>
            <p:ph type="title"/>
          </p:nvPr>
        </p:nvSpPr>
        <p:spPr>
          <a:xfrm>
            <a:off x="457199" y="434894"/>
            <a:ext cx="8229600" cy="1143000"/>
          </a:xfrm>
        </p:spPr>
        <p:txBody>
          <a:bodyPr>
            <a:normAutofit fontScale="90000"/>
          </a:bodyPr>
          <a:lstStyle/>
          <a:p>
            <a:r>
              <a:rPr lang="en-US" dirty="0"/>
              <a:t/>
            </a:r>
            <a:br>
              <a:rPr lang="en-US" dirty="0"/>
            </a:br>
            <a:r>
              <a:rPr lang="en-US" dirty="0" err="1"/>
              <a:t>Otros</a:t>
            </a:r>
            <a:r>
              <a:rPr lang="en-US" dirty="0"/>
              <a:t> </a:t>
            </a:r>
            <a:r>
              <a:rPr lang="en-US" dirty="0" err="1"/>
              <a:t>Números</a:t>
            </a:r>
            <a:r>
              <a:rPr lang="en-US" dirty="0"/>
              <a:t> </a:t>
            </a:r>
            <a:r>
              <a:rPr lang="en-US" dirty="0" err="1"/>
              <a:t>Importantes</a:t>
            </a:r>
            <a:r>
              <a:rPr lang="en-US" dirty="0"/>
              <a:t>
</a:t>
            </a:r>
          </a:p>
        </p:txBody>
      </p:sp>
      <p:pic>
        <p:nvPicPr>
          <p:cNvPr id="12" name="Content Placeholder 11" descr="A screenshot of a cell phone&#10;&#10;Description automatically generated">
            <a:extLst>
              <a:ext uri="{FF2B5EF4-FFF2-40B4-BE49-F238E27FC236}">
                <a16:creationId xmlns:a16="http://schemas.microsoft.com/office/drawing/2014/main" xmlns="" id="{BC55AD82-ADA2-40C5-B8BF-5241C303F8D7}"/>
              </a:ext>
            </a:extLst>
          </p:cNvPr>
          <p:cNvPicPr>
            <a:picLocks noGrp="1" noChangeAspect="1"/>
          </p:cNvPicPr>
          <p:nvPr>
            <p:ph idx="1"/>
          </p:nvPr>
        </p:nvPicPr>
        <p:blipFill>
          <a:blip r:embed="rId3"/>
          <a:stretch>
            <a:fillRect/>
          </a:stretch>
        </p:blipFill>
        <p:spPr>
          <a:xfrm>
            <a:off x="725864" y="1329179"/>
            <a:ext cx="8031637" cy="4986780"/>
          </a:xfrm>
        </p:spPr>
      </p:pic>
    </p:spTree>
    <p:extLst>
      <p:ext uri="{BB962C8B-B14F-4D97-AF65-F5344CB8AC3E}">
        <p14:creationId xmlns:p14="http://schemas.microsoft.com/office/powerpoint/2010/main" val="357562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61392"/>
            <a:ext cx="8229600" cy="872440"/>
          </a:xfrm>
        </p:spPr>
        <p:txBody>
          <a:bodyPr>
            <a:normAutofit fontScale="90000"/>
          </a:bodyPr>
          <a:lstStyle/>
          <a:p>
            <a:r>
              <a:rPr lang="es-ES" dirty="0"/>
              <a:t/>
            </a:r>
            <a:br>
              <a:rPr lang="es-ES" dirty="0"/>
            </a:br>
            <a:r>
              <a:rPr lang="es-ES" dirty="0"/>
              <a:t>Actualice su Información de Contacto
</a:t>
            </a:r>
            <a:endParaRPr lang="en-US" dirty="0"/>
          </a:p>
        </p:txBody>
      </p:sp>
      <p:sp>
        <p:nvSpPr>
          <p:cNvPr id="3" name="Content Placeholder 2"/>
          <p:cNvSpPr>
            <a:spLocks noGrp="1"/>
          </p:cNvSpPr>
          <p:nvPr>
            <p:ph idx="1"/>
          </p:nvPr>
        </p:nvSpPr>
        <p:spPr>
          <a:xfrm>
            <a:off x="457200" y="1545327"/>
            <a:ext cx="8229600" cy="4307151"/>
          </a:xfrm>
        </p:spPr>
        <p:txBody>
          <a:bodyPr>
            <a:normAutofit/>
          </a:bodyPr>
          <a:lstStyle/>
          <a:p>
            <a:pPr marL="0" indent="0">
              <a:buNone/>
            </a:pPr>
            <a:r>
              <a:rPr lang="es-ES" sz="2800" dirty="0"/>
              <a:t>Con los estudiantes regresando al edificio, es IMPORTANTE que tengamos información de contacto precisa! 
Actualice su información de contacto si ha cambiado o no tenemos el número o la dirección de correo electrónico correctos. </a:t>
            </a:r>
            <a:endParaRPr lang="en-US" sz="2800" dirty="0"/>
          </a:p>
          <a:p>
            <a:pPr marL="0" indent="0">
              <a:buNone/>
            </a:pPr>
            <a:r>
              <a:rPr lang="en-US" sz="2800" dirty="0"/>
              <a:t>¡</a:t>
            </a:r>
            <a:r>
              <a:rPr lang="en-US" sz="2800" dirty="0" err="1"/>
              <a:t>Tenemos</a:t>
            </a:r>
            <a:r>
              <a:rPr lang="en-US" sz="2800" dirty="0"/>
              <a:t> que ser </a:t>
            </a:r>
            <a:r>
              <a:rPr lang="en-US" sz="2800" dirty="0" err="1"/>
              <a:t>capaces</a:t>
            </a:r>
            <a:r>
              <a:rPr lang="en-US" sz="2800" dirty="0"/>
              <a:t> de </a:t>
            </a:r>
            <a:r>
              <a:rPr lang="en-US" sz="2800" dirty="0" err="1"/>
              <a:t>comunicarnos</a:t>
            </a:r>
            <a:r>
              <a:rPr lang="en-US" sz="2800" dirty="0"/>
              <a:t> con </a:t>
            </a:r>
            <a:r>
              <a:rPr lang="en-US" sz="2800" dirty="0" err="1"/>
              <a:t>usted</a:t>
            </a:r>
            <a:r>
              <a:rPr lang="en-US" sz="2800" dirty="0"/>
              <a:t>!
</a:t>
            </a:r>
            <a:endParaRPr lang="en-US" dirty="0"/>
          </a:p>
        </p:txBody>
      </p:sp>
    </p:spTree>
    <p:extLst>
      <p:ext uri="{BB962C8B-B14F-4D97-AF65-F5344CB8AC3E}">
        <p14:creationId xmlns:p14="http://schemas.microsoft.com/office/powerpoint/2010/main" val="3727260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s-ES" dirty="0"/>
              <a:t/>
            </a:r>
            <a:br>
              <a:rPr lang="es-ES" dirty="0"/>
            </a:br>
            <a:r>
              <a:rPr lang="es-ES" dirty="0"/>
              <a:t>Horario Escolar y Procedimientos de Visita
</a:t>
            </a:r>
            <a:endParaRPr lang="en-US" dirty="0"/>
          </a:p>
        </p:txBody>
      </p:sp>
      <p:sp>
        <p:nvSpPr>
          <p:cNvPr id="3" name="Content Placeholder 2"/>
          <p:cNvSpPr>
            <a:spLocks noGrp="1"/>
          </p:cNvSpPr>
          <p:nvPr>
            <p:ph idx="1"/>
          </p:nvPr>
        </p:nvSpPr>
        <p:spPr>
          <a:xfrm>
            <a:off x="457200" y="2164760"/>
            <a:ext cx="8229600" cy="3874532"/>
          </a:xfrm>
        </p:spPr>
        <p:txBody>
          <a:bodyPr>
            <a:normAutofit fontScale="92500" lnSpcReduction="20000"/>
          </a:bodyPr>
          <a:lstStyle/>
          <a:p>
            <a:pPr marL="0" indent="0">
              <a:buNone/>
            </a:pPr>
            <a:r>
              <a:rPr lang="en-US" dirty="0" err="1"/>
              <a:t>Horario</a:t>
            </a:r>
            <a:r>
              <a:rPr lang="en-US" dirty="0"/>
              <a:t> escolar: </a:t>
            </a:r>
            <a:r>
              <a:rPr lang="en-US" i="1" dirty="0"/>
              <a:t>8:00 am – 3:00 pm</a:t>
            </a:r>
            <a:endParaRPr lang="en-US" dirty="0"/>
          </a:p>
          <a:p>
            <a:pPr marL="0" indent="0">
              <a:buNone/>
            </a:pPr>
            <a:r>
              <a:rPr lang="es-ES" dirty="0" smtClean="0"/>
              <a:t>Llame </a:t>
            </a:r>
            <a:r>
              <a:rPr lang="es-ES" dirty="0"/>
              <a:t>para hacer una cita antes de alguna visita.  
Los visitantes completarán el examen de salud COVID-19 y se les revisará la temperatura antes de entrar en el edificio.  Los visitantes deben practicar distanciamiento social (6 pies).</a:t>
            </a:r>
            <a:endParaRPr lang="en-US" dirty="0"/>
          </a:p>
          <a:p>
            <a:r>
              <a:rPr lang="es-ES" dirty="0"/>
              <a:t>Todos los visitantes deben usar una máscara facial.  Si no tienes una máscara, se te proporcionará una.</a:t>
            </a:r>
            <a:r>
              <a:rPr lang="en-US" dirty="0"/>
              <a:t>	</a:t>
            </a:r>
          </a:p>
        </p:txBody>
      </p:sp>
    </p:spTree>
    <p:extLst>
      <p:ext uri="{BB962C8B-B14F-4D97-AF65-F5344CB8AC3E}">
        <p14:creationId xmlns:p14="http://schemas.microsoft.com/office/powerpoint/2010/main" val="914335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5491</TotalTime>
  <Words>779</Words>
  <Application>Microsoft Office PowerPoint</Application>
  <PresentationFormat>On-screen Show (4:3)</PresentationFormat>
  <Paragraphs>138</Paragraphs>
  <Slides>30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Work Sans</vt:lpstr>
      <vt:lpstr>Office Theme</vt:lpstr>
      <vt:lpstr>Orientación Sobre la Transición al Aprendizaje Híbrido
</vt:lpstr>
      <vt:lpstr> ¡Bienvenidos!
</vt:lpstr>
      <vt:lpstr> Nuestras Prioridades
</vt:lpstr>
      <vt:lpstr>PowerPoint Presentation</vt:lpstr>
      <vt:lpstr>Información para optar No</vt:lpstr>
      <vt:lpstr> Contactos Importantes
</vt:lpstr>
      <vt:lpstr> Otros Números Importantes
</vt:lpstr>
      <vt:lpstr> Actualice su Información de Contacto
</vt:lpstr>
      <vt:lpstr> Horario Escolar y Procedimientos de Visita
</vt:lpstr>
      <vt:lpstr> Para la Seguridad de Todos
</vt:lpstr>
      <vt:lpstr> Llegada y Salida 
</vt:lpstr>
      <vt:lpstr> Preparándonos para la Escuela
</vt:lpstr>
      <vt:lpstr>Preparándonos para la Escuela
</vt:lpstr>
      <vt:lpstr> Horarios de Aprenidzaje Híbrido
</vt:lpstr>
      <vt:lpstr> Ejemplos de Horarios Estudiantiles
</vt:lpstr>
      <vt:lpstr> Ejemplos de Horarios Estudiantiles
</vt:lpstr>
      <vt:lpstr> Saludable y Seguro 
</vt:lpstr>
      <vt:lpstr>Lo que los Estudiantes Pueden Esperar
</vt:lpstr>
      <vt:lpstr> Lo que las Familias Pueden Esperar
</vt:lpstr>
      <vt:lpstr> Lo que las Familias Pueden Esperar
</vt:lpstr>
      <vt:lpstr>Útiles y Materiales Escolares
</vt:lpstr>
      <vt:lpstr> Apoyar el Aprendizaje Híbrido de Su Estudiante
</vt:lpstr>
      <vt:lpstr> Apoyar el Bienestar Emocional Social de su Estudiante
</vt:lpstr>
      <vt:lpstr>Distribución de Alimentos 
</vt:lpstr>
      <vt:lpstr>Transportación 
</vt:lpstr>
      <vt:lpstr>Apoyos y Recursos en Nuestra Escuela
</vt:lpstr>
      <vt:lpstr> Preguntas y Respuestas
</vt:lpstr>
      <vt:lpstr> Comentarios Finales
</vt:lpstr>
      <vt:lpstr>PowerPoint Presentation</vt:lpstr>
      <vt:lpstr>PowerPoint Presentation</vt:lpstr>
    </vt:vector>
  </TitlesOfParts>
  <Company>Cleveland Metropolitan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dc:title>
  <dc:creator>Lynn Schroeder</dc:creator>
  <cp:lastModifiedBy>Turnbo, Crystal</cp:lastModifiedBy>
  <cp:revision>255</cp:revision>
  <dcterms:created xsi:type="dcterms:W3CDTF">2018-01-22T16:20:05Z</dcterms:created>
  <dcterms:modified xsi:type="dcterms:W3CDTF">2021-03-10T20:00:06Z</dcterms:modified>
</cp:coreProperties>
</file>